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Relationship Id="rId4" Type="http://schemas.openxmlformats.org/officeDocument/2006/relationships/custom-properties" Target="docProps/custom.xml" 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</p:sldIdLst>
  <p:notesMasterIdLst>
    <p:notesMasterId r:id="rId41"/>
  </p:notesMasterIdLst>
  <p:sldSz cx="12192000" cy="6858000"/>
  <p:notesSz cx="6858000" cy="12192000"/>
  <p:embeddedFontLst>
    <p:embeddedFont>
      <p:font typeface="MiSans" charset="-122" pitchFamily="34"/>
      <p:regular r:id="rId46"/>
    </p:embeddedFont>
    <p:embeddedFont>
      <p:font typeface="Noto Sans SC" charset="-122" pitchFamily="34"/>
      <p:regular r:id="rId47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notesMaster" Target="notesMasters/notesMaster1.xml"/><Relationship Id="rId42" Type="http://schemas.openxmlformats.org/officeDocument/2006/relationships/presProps" Target="presProps.xml"/><Relationship Id="rId43" Type="http://schemas.openxmlformats.org/officeDocument/2006/relationships/viewProps" Target="viewProps.xml"/><Relationship Id="rId44" Type="http://schemas.openxmlformats.org/officeDocument/2006/relationships/theme" Target="theme/theme1.xml"/><Relationship Id="rId45" Type="http://schemas.openxmlformats.org/officeDocument/2006/relationships/tableStyles" Target="tableStyles.xml"/><Relationship Id="rId46" Type="http://schemas.openxmlformats.org/officeDocument/2006/relationships/font" Target="fonts/font1.fntdata"/><Relationship Id="rId47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jpg"/><Relationship Id="rId2" Type="http://schemas.openxmlformats.org/officeDocument/2006/relationships/image" Target="../media/image-1-2.png"/><Relationship Id="rId3" Type="http://schemas.openxmlformats.org/officeDocument/2006/relationships/image" Target="../media/image-1-2.png"/><Relationship Id="rId4" Type="http://schemas.openxmlformats.org/officeDocument/2006/relationships/image" Target="../media/image-1-4.png"/><Relationship Id="rId5" Type="http://schemas.openxmlformats.org/officeDocument/2006/relationships/image" Target="../media/image-1-5.png"/><Relationship Id="rId6" Type="http://schemas.openxmlformats.org/officeDocument/2006/relationships/image" Target="../media/image-1-6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jpg"/><Relationship Id="rId2" Type="http://schemas.openxmlformats.org/officeDocument/2006/relationships/image" Target="../media/image-1-5.png"/><Relationship Id="rId3" Type="http://schemas.openxmlformats.org/officeDocument/2006/relationships/image" Target="../media/image-1-4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jpg"/><Relationship Id="rId2" Type="http://schemas.openxmlformats.org/officeDocument/2006/relationships/image" Target="../media/image-1-5.png"/><Relationship Id="rId3" Type="http://schemas.openxmlformats.org/officeDocument/2006/relationships/image" Target="../media/image-1-4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jp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1-4.png"/><Relationship Id="rId5" Type="http://schemas.openxmlformats.org/officeDocument/2006/relationships/image" Target="../media/image-1-5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jpg"/><Relationship Id="rId2" Type="http://schemas.openxmlformats.org/officeDocument/2006/relationships/image" Target="../media/image-1-5.png"/><Relationship Id="rId3" Type="http://schemas.openxmlformats.org/officeDocument/2006/relationships/image" Target="../media/image-1-4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jpg"/><Relationship Id="rId2" Type="http://schemas.openxmlformats.org/officeDocument/2006/relationships/image" Target="../media/image-1-5.png"/><Relationship Id="rId3" Type="http://schemas.openxmlformats.org/officeDocument/2006/relationships/image" Target="../media/image-1-4.png"/><Relationship Id="rId4" Type="http://schemas.openxmlformats.org/officeDocument/2006/relationships/image" Target="../media/image-14-4.jp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jpg"/><Relationship Id="rId2" Type="http://schemas.openxmlformats.org/officeDocument/2006/relationships/image" Target="../media/image-1-5.png"/><Relationship Id="rId3" Type="http://schemas.openxmlformats.org/officeDocument/2006/relationships/image" Target="../media/image-1-4.png"/><Relationship Id="rId4" Type="http://schemas.openxmlformats.org/officeDocument/2006/relationships/image" Target="../media/image-15-4.jp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jp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1-4.png"/><Relationship Id="rId5" Type="http://schemas.openxmlformats.org/officeDocument/2006/relationships/image" Target="../media/image-1-5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jpg"/><Relationship Id="rId2" Type="http://schemas.openxmlformats.org/officeDocument/2006/relationships/image" Target="../media/image-1-5.png"/><Relationship Id="rId3" Type="http://schemas.openxmlformats.org/officeDocument/2006/relationships/image" Target="../media/image-1-4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jpg"/><Relationship Id="rId2" Type="http://schemas.openxmlformats.org/officeDocument/2006/relationships/image" Target="../media/image-1-5.png"/><Relationship Id="rId3" Type="http://schemas.openxmlformats.org/officeDocument/2006/relationships/image" Target="../media/image-1-4.png"/><Relationship Id="rId4" Type="http://schemas.openxmlformats.org/officeDocument/2006/relationships/image" Target="../media/image-5-4.jp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jpg"/><Relationship Id="rId2" Type="http://schemas.openxmlformats.org/officeDocument/2006/relationships/image" Target="../media/image-1-5.png"/><Relationship Id="rId3" Type="http://schemas.openxmlformats.org/officeDocument/2006/relationships/image" Target="../media/image-1-4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1.png"/><Relationship Id="rId3" Type="http://schemas.openxmlformats.org/officeDocument/2006/relationships/image" Target="../media/image-2-1.png"/><Relationship Id="rId4" Type="http://schemas.openxmlformats.org/officeDocument/2006/relationships/image" Target="../media/image-2-1.png"/><Relationship Id="rId5" Type="http://schemas.openxmlformats.org/officeDocument/2006/relationships/image" Target="../media/image-2-1.png"/><Relationship Id="rId6" Type="http://schemas.openxmlformats.org/officeDocument/2006/relationships/image" Target="../media/image-2-1.png"/><Relationship Id="rId7" Type="http://schemas.openxmlformats.org/officeDocument/2006/relationships/image" Target="../media/image-2-7.png"/><Relationship Id="rId8" Type="http://schemas.openxmlformats.org/officeDocument/2006/relationships/slideLayout" Target="../slideLayouts/slideLayout1.xml"/><Relationship Id="rId9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jpg"/><Relationship Id="rId2" Type="http://schemas.openxmlformats.org/officeDocument/2006/relationships/image" Target="../media/image-1-5.png"/><Relationship Id="rId3" Type="http://schemas.openxmlformats.org/officeDocument/2006/relationships/image" Target="../media/image-1-4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jp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1-4.png"/><Relationship Id="rId5" Type="http://schemas.openxmlformats.org/officeDocument/2006/relationships/image" Target="../media/image-1-5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jpg"/><Relationship Id="rId2" Type="http://schemas.openxmlformats.org/officeDocument/2006/relationships/image" Target="../media/image-1-5.png"/><Relationship Id="rId3" Type="http://schemas.openxmlformats.org/officeDocument/2006/relationships/image" Target="../media/image-1-4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jpg"/><Relationship Id="rId2" Type="http://schemas.openxmlformats.org/officeDocument/2006/relationships/image" Target="../media/image-1-5.png"/><Relationship Id="rId3" Type="http://schemas.openxmlformats.org/officeDocument/2006/relationships/image" Target="../media/image-1-4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jpg"/><Relationship Id="rId2" Type="http://schemas.openxmlformats.org/officeDocument/2006/relationships/image" Target="../media/image-1-5.png"/><Relationship Id="rId3" Type="http://schemas.openxmlformats.org/officeDocument/2006/relationships/image" Target="../media/image-1-4.png"/><Relationship Id="rId4" Type="http://schemas.openxmlformats.org/officeDocument/2006/relationships/image" Target="../media/image-24-4.jp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jp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1-4.png"/><Relationship Id="rId5" Type="http://schemas.openxmlformats.org/officeDocument/2006/relationships/image" Target="../media/image-1-5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jpg"/><Relationship Id="rId2" Type="http://schemas.openxmlformats.org/officeDocument/2006/relationships/image" Target="../media/image-1-5.png"/><Relationship Id="rId3" Type="http://schemas.openxmlformats.org/officeDocument/2006/relationships/image" Target="../media/image-1-4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jpg"/><Relationship Id="rId2" Type="http://schemas.openxmlformats.org/officeDocument/2006/relationships/image" Target="../media/image-1-5.png"/><Relationship Id="rId3" Type="http://schemas.openxmlformats.org/officeDocument/2006/relationships/image" Target="../media/image-1-4.png"/><Relationship Id="rId4" Type="http://schemas.openxmlformats.org/officeDocument/2006/relationships/image" Target="../media/image-27-4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jpg"/><Relationship Id="rId2" Type="http://schemas.openxmlformats.org/officeDocument/2006/relationships/image" Target="../media/image-1-5.png"/><Relationship Id="rId3" Type="http://schemas.openxmlformats.org/officeDocument/2006/relationships/image" Target="../media/image-1-4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jp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1-4.png"/><Relationship Id="rId5" Type="http://schemas.openxmlformats.org/officeDocument/2006/relationships/image" Target="../media/image-1-5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7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3.png"/><Relationship Id="rId5" Type="http://schemas.openxmlformats.org/officeDocument/2006/relationships/image" Target="../media/image-3-5.png"/><Relationship Id="rId6" Type="http://schemas.openxmlformats.org/officeDocument/2006/relationships/image" Target="../media/image-3-6.png"/><Relationship Id="rId7" Type="http://schemas.openxmlformats.org/officeDocument/2006/relationships/image" Target="../media/image-3-2.png"/><Relationship Id="rId8" Type="http://schemas.openxmlformats.org/officeDocument/2006/relationships/slideLayout" Target="../slideLayouts/slideLayout1.xml"/><Relationship Id="rId9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jpg"/><Relationship Id="rId2" Type="http://schemas.openxmlformats.org/officeDocument/2006/relationships/image" Target="../media/image-1-5.png"/><Relationship Id="rId3" Type="http://schemas.openxmlformats.org/officeDocument/2006/relationships/image" Target="../media/image-1-4.png"/><Relationship Id="rId4" Type="http://schemas.openxmlformats.org/officeDocument/2006/relationships/image" Target="../media/image-30-4.jp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jpg"/><Relationship Id="rId2" Type="http://schemas.openxmlformats.org/officeDocument/2006/relationships/image" Target="../media/image-1-5.png"/><Relationship Id="rId3" Type="http://schemas.openxmlformats.org/officeDocument/2006/relationships/image" Target="../media/image-1-4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jpg"/><Relationship Id="rId2" Type="http://schemas.openxmlformats.org/officeDocument/2006/relationships/image" Target="../media/image-1-5.png"/><Relationship Id="rId3" Type="http://schemas.openxmlformats.org/officeDocument/2006/relationships/image" Target="../media/image-1-4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jpg"/><Relationship Id="rId2" Type="http://schemas.openxmlformats.org/officeDocument/2006/relationships/image" Target="../media/image-1-5.png"/><Relationship Id="rId3" Type="http://schemas.openxmlformats.org/officeDocument/2006/relationships/image" Target="../media/image-1-4.png"/><Relationship Id="rId4" Type="http://schemas.openxmlformats.org/officeDocument/2006/relationships/image" Target="../media/image-33-4.jp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jpg"/><Relationship Id="rId2" Type="http://schemas.openxmlformats.org/officeDocument/2006/relationships/image" Target="../media/image-1-5.png"/><Relationship Id="rId3" Type="http://schemas.openxmlformats.org/officeDocument/2006/relationships/image" Target="../media/image-1-4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jp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1-4.png"/><Relationship Id="rId5" Type="http://schemas.openxmlformats.org/officeDocument/2006/relationships/image" Target="../media/image-1-5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jpg"/><Relationship Id="rId2" Type="http://schemas.openxmlformats.org/officeDocument/2006/relationships/image" Target="../media/image-1-5.png"/><Relationship Id="rId3" Type="http://schemas.openxmlformats.org/officeDocument/2006/relationships/image" Target="../media/image-1-4.png"/><Relationship Id="rId4" Type="http://schemas.openxmlformats.org/officeDocument/2006/relationships/image" Target="../media/image-36-4.jp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jpg"/><Relationship Id="rId2" Type="http://schemas.openxmlformats.org/officeDocument/2006/relationships/image" Target="../media/image-1-5.png"/><Relationship Id="rId3" Type="http://schemas.openxmlformats.org/officeDocument/2006/relationships/image" Target="../media/image-1-4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jpg"/><Relationship Id="rId2" Type="http://schemas.openxmlformats.org/officeDocument/2006/relationships/image" Target="../media/image-1-5.png"/><Relationship Id="rId3" Type="http://schemas.openxmlformats.org/officeDocument/2006/relationships/image" Target="../media/image-1-4.png"/><Relationship Id="rId4" Type="http://schemas.openxmlformats.org/officeDocument/2006/relationships/image" Target="../media/image-38-4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9-1.png"/><Relationship Id="rId2" Type="http://schemas.openxmlformats.org/officeDocument/2006/relationships/image" Target="../media/image-39-1.png"/><Relationship Id="rId3" Type="http://schemas.openxmlformats.org/officeDocument/2006/relationships/image" Target="../media/image-39-3.png"/><Relationship Id="rId4" Type="http://schemas.openxmlformats.org/officeDocument/2006/relationships/image" Target="../media/image-39-4.png"/><Relationship Id="rId5" Type="http://schemas.openxmlformats.org/officeDocument/2006/relationships/image" Target="../media/image-39-5.png"/><Relationship Id="rId6" Type="http://schemas.openxmlformats.org/officeDocument/2006/relationships/image" Target="../media/image-39-6.png"/><Relationship Id="rId7" Type="http://schemas.openxmlformats.org/officeDocument/2006/relationships/image" Target="../media/image-39-7.png"/><Relationship Id="rId8" Type="http://schemas.openxmlformats.org/officeDocument/2006/relationships/image" Target="../media/image-39-8.png"/><Relationship Id="rId9" Type="http://schemas.openxmlformats.org/officeDocument/2006/relationships/slideLayout" Target="../slideLayouts/slideLayout1.xml"/><Relationship Id="rId10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jp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1-4.png"/><Relationship Id="rId5" Type="http://schemas.openxmlformats.org/officeDocument/2006/relationships/image" Target="../media/image-1-5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jpg"/><Relationship Id="rId2" Type="http://schemas.openxmlformats.org/officeDocument/2006/relationships/image" Target="../media/image-1-5.png"/><Relationship Id="rId3" Type="http://schemas.openxmlformats.org/officeDocument/2006/relationships/image" Target="../media/image-1-4.png"/><Relationship Id="rId4" Type="http://schemas.openxmlformats.org/officeDocument/2006/relationships/image" Target="../media/image-5-4.jp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jpg"/><Relationship Id="rId2" Type="http://schemas.openxmlformats.org/officeDocument/2006/relationships/image" Target="../media/image-1-5.png"/><Relationship Id="rId3" Type="http://schemas.openxmlformats.org/officeDocument/2006/relationships/image" Target="../media/image-1-4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jpg"/><Relationship Id="rId2" Type="http://schemas.openxmlformats.org/officeDocument/2006/relationships/image" Target="../media/image-1-5.png"/><Relationship Id="rId3" Type="http://schemas.openxmlformats.org/officeDocument/2006/relationships/image" Target="../media/image-1-4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jp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1-4.png"/><Relationship Id="rId5" Type="http://schemas.openxmlformats.org/officeDocument/2006/relationships/image" Target="../media/image-1-5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jpg"/><Relationship Id="rId2" Type="http://schemas.openxmlformats.org/officeDocument/2006/relationships/image" Target="../media/image-1-5.png"/><Relationship Id="rId3" Type="http://schemas.openxmlformats.org/officeDocument/2006/relationships/image" Target="../media/image-1-4.png"/><Relationship Id="rId4" Type="http://schemas.openxmlformats.org/officeDocument/2006/relationships/image" Target="../media/image-9-4.jp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1D31E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7:28-d2nfa018bjvh7rlj0eug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894" y="-106363"/>
            <a:ext cx="12203430" cy="707072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552575" y="1550035"/>
            <a:ext cx="6264275" cy="22745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indent="0" marL="0">
              <a:lnSpc>
                <a:spcPct val="100000"/>
              </a:lnSpc>
              <a:buNone/>
            </a:pPr>
            <a:r>
              <a:rPr lang="en-US" sz="5400" b="1" dirty="0">
                <a:solidFill>
                  <a:srgbClr val="1D31E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OBINexus BCI: Neurodivergent Communication Revolution</a:t>
            </a:r>
            <a:endParaRPr lang="en-US" sz="1600" dirty="0"/>
          </a:p>
        </p:txBody>
      </p:sp>
      <p:pic>
        <p:nvPicPr>
          <p:cNvPr id="4" name="Image 1" descr="https://kimi-img.moonshot.cn/pub/slides/slides_tmpl/image/25-08-27-20:07:28-d2nfa018bjvh7rlj0etg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5370" y="5917247"/>
            <a:ext cx="2195830" cy="54419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133165" y="6062345"/>
            <a:ext cx="2058035" cy="2540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OBINexus </a:t>
            </a:r>
            <a:endParaRPr lang="en-US" sz="1600" dirty="0"/>
          </a:p>
        </p:txBody>
      </p:sp>
      <p:pic>
        <p:nvPicPr>
          <p:cNvPr id="6" name="Image 2" descr="https://kimi-img.moonshot.cn/pub/slides/slides_tmpl/image/25-08-27-20:07:28-d2nfa018bjvh7rlj0et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0677" y="5899150"/>
            <a:ext cx="2195830" cy="544195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4535467" y="5917247"/>
            <a:ext cx="1726250" cy="2540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2025/10/29</a:t>
            </a:r>
            <a:endParaRPr lang="en-US" sz="1600" dirty="0"/>
          </a:p>
        </p:txBody>
      </p:sp>
      <p:pic>
        <p:nvPicPr>
          <p:cNvPr id="8" name="Image 3" descr="https://kimi-img.moonshot.cn/pub/slides/slides_tmpl/image/25-08-27-20:07:28-d2nfa018bjvh7rlj0eu0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76180" y="0"/>
            <a:ext cx="2116455" cy="2286000"/>
          </a:xfrm>
          <a:prstGeom prst="rect">
            <a:avLst/>
          </a:prstGeom>
        </p:spPr>
      </p:pic>
      <p:pic>
        <p:nvPicPr>
          <p:cNvPr id="9" name="Image 4" descr="https://kimi-img.moonshot.cn/pub/slides/slides_tmpl/image/25-08-27-20:07:28-d2nfa018bjvh7rlj0et0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230495"/>
            <a:ext cx="2066290" cy="1627505"/>
          </a:xfrm>
          <a:prstGeom prst="rect">
            <a:avLst/>
          </a:prstGeom>
        </p:spPr>
      </p:pic>
      <p:pic>
        <p:nvPicPr>
          <p:cNvPr id="10" name="Image 5" descr="https://kimi-img.moonshot.cn/pub/slides/slides_tmpl/image/25-08-27-20:07:28-d2nfa018bjvh7rlj0f0g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7745730" y="584200"/>
            <a:ext cx="3561080" cy="6280150"/>
          </a:xfrm>
          <a:prstGeom prst="rect">
            <a:avLst/>
          </a:prstGeom>
        </p:spPr>
      </p:pic>
    </p:spTree>
  </p:cSld>
  <p:clrMapOvr>
    <a:masterClrMapping/>
  </p:clrMapOvr>
  <p:transition>
    <p:fade/>
    <p:spd val="med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3F4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7:28-d2nfa018bjvh7rlj0eug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233275" cy="6881495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8-27-20:07:28-d2nfa018bjvh7rlj0et0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30850"/>
            <a:ext cx="1684020" cy="1327150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8-27-20:07:28-d2nfa018bjvh7rlj0eu0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6180" y="0"/>
            <a:ext cx="2116455" cy="2286000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0" y="2006600"/>
            <a:ext cx="121920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3000" b="1" dirty="0">
                <a:solidFill>
                  <a:srgbClr val="3341B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Technical Architecture Overview</a:t>
            </a:r>
            <a:endParaRPr lang="en-US" sz="1600" dirty="0"/>
          </a:p>
        </p:txBody>
      </p:sp>
      <p:sp>
        <p:nvSpPr>
          <p:cNvPr id="6" name="Shape 1"/>
          <p:cNvSpPr/>
          <p:nvPr/>
        </p:nvSpPr>
        <p:spPr>
          <a:xfrm>
            <a:off x="831850" y="2870200"/>
            <a:ext cx="2921000" cy="1981200"/>
          </a:xfrm>
          <a:custGeom>
            <a:avLst/>
            <a:gdLst/>
            <a:ahLst/>
            <a:cxnLst/>
            <a:rect l="l" t="t" r="r" b="b"/>
            <a:pathLst>
              <a:path w="2921000" h="1981200">
                <a:moveTo>
                  <a:pt x="101596" y="0"/>
                </a:moveTo>
                <a:lnTo>
                  <a:pt x="2819404" y="0"/>
                </a:lnTo>
                <a:cubicBezTo>
                  <a:pt x="2875514" y="0"/>
                  <a:pt x="2921000" y="45486"/>
                  <a:pt x="2921000" y="101596"/>
                </a:cubicBezTo>
                <a:lnTo>
                  <a:pt x="2921000" y="1879604"/>
                </a:lnTo>
                <a:cubicBezTo>
                  <a:pt x="2921000" y="1935714"/>
                  <a:pt x="2875514" y="1981200"/>
                  <a:pt x="2819404" y="1981200"/>
                </a:cubicBezTo>
                <a:lnTo>
                  <a:pt x="101596" y="1981200"/>
                </a:lnTo>
                <a:cubicBezTo>
                  <a:pt x="45486" y="1981200"/>
                  <a:pt x="0" y="1935714"/>
                  <a:pt x="0" y="1879604"/>
                </a:cubicBezTo>
                <a:lnTo>
                  <a:pt x="0" y="101596"/>
                </a:lnTo>
                <a:cubicBezTo>
                  <a:pt x="0" y="45486"/>
                  <a:pt x="45486" y="0"/>
                  <a:pt x="101596" y="0"/>
                </a:cubicBezTo>
                <a:close/>
              </a:path>
            </a:pathLst>
          </a:custGeom>
          <a:solidFill>
            <a:srgbClr val="3341B8">
              <a:alpha val="10196"/>
            </a:srgbClr>
          </a:solidFill>
          <a:ln/>
        </p:spPr>
      </p:sp>
      <p:sp>
        <p:nvSpPr>
          <p:cNvPr id="7" name="Shape 2"/>
          <p:cNvSpPr/>
          <p:nvPr/>
        </p:nvSpPr>
        <p:spPr>
          <a:xfrm>
            <a:off x="2063750" y="31115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57163" y="21431"/>
                </a:moveTo>
                <a:cubicBezTo>
                  <a:pt x="157163" y="9555"/>
                  <a:pt x="147608" y="0"/>
                  <a:pt x="135731" y="0"/>
                </a:cubicBezTo>
                <a:cubicBezTo>
                  <a:pt x="123855" y="0"/>
                  <a:pt x="114300" y="9555"/>
                  <a:pt x="114300" y="21431"/>
                </a:cubicBezTo>
                <a:lnTo>
                  <a:pt x="114300" y="57150"/>
                </a:lnTo>
                <a:cubicBezTo>
                  <a:pt x="82778" y="57150"/>
                  <a:pt x="57150" y="82778"/>
                  <a:pt x="57150" y="114300"/>
                </a:cubicBezTo>
                <a:lnTo>
                  <a:pt x="21431" y="114300"/>
                </a:lnTo>
                <a:cubicBezTo>
                  <a:pt x="9555" y="114300"/>
                  <a:pt x="0" y="123855"/>
                  <a:pt x="0" y="135731"/>
                </a:cubicBezTo>
                <a:cubicBezTo>
                  <a:pt x="0" y="147608"/>
                  <a:pt x="9555" y="157163"/>
                  <a:pt x="21431" y="157163"/>
                </a:cubicBezTo>
                <a:lnTo>
                  <a:pt x="57150" y="157163"/>
                </a:lnTo>
                <a:lnTo>
                  <a:pt x="57150" y="207169"/>
                </a:lnTo>
                <a:lnTo>
                  <a:pt x="21431" y="207169"/>
                </a:lnTo>
                <a:cubicBezTo>
                  <a:pt x="9555" y="207169"/>
                  <a:pt x="0" y="216724"/>
                  <a:pt x="0" y="228600"/>
                </a:cubicBezTo>
                <a:cubicBezTo>
                  <a:pt x="0" y="240476"/>
                  <a:pt x="9555" y="250031"/>
                  <a:pt x="21431" y="250031"/>
                </a:cubicBezTo>
                <a:lnTo>
                  <a:pt x="57150" y="250031"/>
                </a:lnTo>
                <a:lnTo>
                  <a:pt x="57150" y="300038"/>
                </a:lnTo>
                <a:lnTo>
                  <a:pt x="21431" y="300038"/>
                </a:lnTo>
                <a:cubicBezTo>
                  <a:pt x="9555" y="300038"/>
                  <a:pt x="0" y="309592"/>
                  <a:pt x="0" y="321469"/>
                </a:cubicBezTo>
                <a:cubicBezTo>
                  <a:pt x="0" y="333345"/>
                  <a:pt x="9555" y="342900"/>
                  <a:pt x="21431" y="342900"/>
                </a:cubicBezTo>
                <a:lnTo>
                  <a:pt x="57150" y="342900"/>
                </a:lnTo>
                <a:cubicBezTo>
                  <a:pt x="57150" y="374422"/>
                  <a:pt x="82778" y="400050"/>
                  <a:pt x="114300" y="400050"/>
                </a:cubicBezTo>
                <a:lnTo>
                  <a:pt x="114300" y="435769"/>
                </a:lnTo>
                <a:cubicBezTo>
                  <a:pt x="114300" y="447645"/>
                  <a:pt x="123855" y="457200"/>
                  <a:pt x="135731" y="457200"/>
                </a:cubicBezTo>
                <a:cubicBezTo>
                  <a:pt x="147608" y="457200"/>
                  <a:pt x="157163" y="447645"/>
                  <a:pt x="157163" y="435769"/>
                </a:cubicBezTo>
                <a:lnTo>
                  <a:pt x="157163" y="400050"/>
                </a:lnTo>
                <a:lnTo>
                  <a:pt x="207169" y="400050"/>
                </a:lnTo>
                <a:lnTo>
                  <a:pt x="207169" y="435769"/>
                </a:lnTo>
                <a:cubicBezTo>
                  <a:pt x="207169" y="447645"/>
                  <a:pt x="216724" y="457200"/>
                  <a:pt x="228600" y="457200"/>
                </a:cubicBezTo>
                <a:cubicBezTo>
                  <a:pt x="240476" y="457200"/>
                  <a:pt x="250031" y="447645"/>
                  <a:pt x="250031" y="435769"/>
                </a:cubicBezTo>
                <a:lnTo>
                  <a:pt x="250031" y="400050"/>
                </a:lnTo>
                <a:lnTo>
                  <a:pt x="300038" y="400050"/>
                </a:lnTo>
                <a:lnTo>
                  <a:pt x="300038" y="435769"/>
                </a:lnTo>
                <a:cubicBezTo>
                  <a:pt x="300038" y="447645"/>
                  <a:pt x="309592" y="457200"/>
                  <a:pt x="321469" y="457200"/>
                </a:cubicBezTo>
                <a:cubicBezTo>
                  <a:pt x="333345" y="457200"/>
                  <a:pt x="342900" y="447645"/>
                  <a:pt x="342900" y="435769"/>
                </a:cubicBezTo>
                <a:lnTo>
                  <a:pt x="342900" y="400050"/>
                </a:lnTo>
                <a:cubicBezTo>
                  <a:pt x="374422" y="400050"/>
                  <a:pt x="400050" y="374422"/>
                  <a:pt x="400050" y="342900"/>
                </a:cubicBezTo>
                <a:lnTo>
                  <a:pt x="435769" y="342900"/>
                </a:lnTo>
                <a:cubicBezTo>
                  <a:pt x="447645" y="342900"/>
                  <a:pt x="457200" y="333345"/>
                  <a:pt x="457200" y="321469"/>
                </a:cubicBezTo>
                <a:cubicBezTo>
                  <a:pt x="457200" y="309592"/>
                  <a:pt x="447645" y="300038"/>
                  <a:pt x="435769" y="300038"/>
                </a:cubicBezTo>
                <a:lnTo>
                  <a:pt x="400050" y="300038"/>
                </a:lnTo>
                <a:lnTo>
                  <a:pt x="400050" y="250031"/>
                </a:lnTo>
                <a:lnTo>
                  <a:pt x="435769" y="250031"/>
                </a:lnTo>
                <a:cubicBezTo>
                  <a:pt x="447645" y="250031"/>
                  <a:pt x="457200" y="240476"/>
                  <a:pt x="457200" y="228600"/>
                </a:cubicBezTo>
                <a:cubicBezTo>
                  <a:pt x="457200" y="216724"/>
                  <a:pt x="447645" y="207169"/>
                  <a:pt x="435769" y="207169"/>
                </a:cubicBezTo>
                <a:lnTo>
                  <a:pt x="400050" y="207169"/>
                </a:lnTo>
                <a:lnTo>
                  <a:pt x="400050" y="157163"/>
                </a:lnTo>
                <a:lnTo>
                  <a:pt x="435769" y="157163"/>
                </a:lnTo>
                <a:cubicBezTo>
                  <a:pt x="447645" y="157163"/>
                  <a:pt x="457200" y="147608"/>
                  <a:pt x="457200" y="135731"/>
                </a:cubicBezTo>
                <a:cubicBezTo>
                  <a:pt x="457200" y="123855"/>
                  <a:pt x="447645" y="114300"/>
                  <a:pt x="435769" y="114300"/>
                </a:cubicBezTo>
                <a:lnTo>
                  <a:pt x="400050" y="114300"/>
                </a:lnTo>
                <a:cubicBezTo>
                  <a:pt x="400050" y="82778"/>
                  <a:pt x="374422" y="57150"/>
                  <a:pt x="342900" y="57150"/>
                </a:cubicBezTo>
                <a:lnTo>
                  <a:pt x="342900" y="21431"/>
                </a:lnTo>
                <a:cubicBezTo>
                  <a:pt x="342900" y="9555"/>
                  <a:pt x="333345" y="0"/>
                  <a:pt x="321469" y="0"/>
                </a:cubicBezTo>
                <a:cubicBezTo>
                  <a:pt x="309592" y="0"/>
                  <a:pt x="300038" y="9555"/>
                  <a:pt x="300038" y="21431"/>
                </a:cubicBezTo>
                <a:lnTo>
                  <a:pt x="300038" y="57150"/>
                </a:lnTo>
                <a:lnTo>
                  <a:pt x="250031" y="57150"/>
                </a:lnTo>
                <a:lnTo>
                  <a:pt x="250031" y="21431"/>
                </a:lnTo>
                <a:cubicBezTo>
                  <a:pt x="250031" y="9555"/>
                  <a:pt x="240476" y="0"/>
                  <a:pt x="228600" y="0"/>
                </a:cubicBezTo>
                <a:cubicBezTo>
                  <a:pt x="216724" y="0"/>
                  <a:pt x="207169" y="9555"/>
                  <a:pt x="207169" y="21431"/>
                </a:cubicBezTo>
                <a:lnTo>
                  <a:pt x="207169" y="57150"/>
                </a:lnTo>
                <a:lnTo>
                  <a:pt x="157163" y="57150"/>
                </a:lnTo>
                <a:lnTo>
                  <a:pt x="157163" y="21431"/>
                </a:lnTo>
                <a:close/>
                <a:moveTo>
                  <a:pt x="142875" y="114300"/>
                </a:moveTo>
                <a:lnTo>
                  <a:pt x="314325" y="114300"/>
                </a:lnTo>
                <a:cubicBezTo>
                  <a:pt x="330131" y="114300"/>
                  <a:pt x="342900" y="127069"/>
                  <a:pt x="342900" y="142875"/>
                </a:cubicBezTo>
                <a:lnTo>
                  <a:pt x="342900" y="314325"/>
                </a:lnTo>
                <a:cubicBezTo>
                  <a:pt x="342900" y="330131"/>
                  <a:pt x="330131" y="342900"/>
                  <a:pt x="314325" y="342900"/>
                </a:cubicBezTo>
                <a:lnTo>
                  <a:pt x="142875" y="342900"/>
                </a:lnTo>
                <a:cubicBezTo>
                  <a:pt x="127069" y="342900"/>
                  <a:pt x="114300" y="330131"/>
                  <a:pt x="114300" y="314325"/>
                </a:cubicBezTo>
                <a:lnTo>
                  <a:pt x="114300" y="142875"/>
                </a:lnTo>
                <a:cubicBezTo>
                  <a:pt x="114300" y="127069"/>
                  <a:pt x="127069" y="114300"/>
                  <a:pt x="142875" y="114300"/>
                </a:cubicBezTo>
                <a:close/>
                <a:moveTo>
                  <a:pt x="157163" y="157163"/>
                </a:moveTo>
                <a:lnTo>
                  <a:pt x="157163" y="300038"/>
                </a:lnTo>
                <a:lnTo>
                  <a:pt x="300038" y="300038"/>
                </a:lnTo>
                <a:lnTo>
                  <a:pt x="300038" y="157163"/>
                </a:lnTo>
                <a:lnTo>
                  <a:pt x="157163" y="157163"/>
                </a:lnTo>
                <a:close/>
              </a:path>
            </a:pathLst>
          </a:custGeom>
          <a:solidFill>
            <a:srgbClr val="3341B8"/>
          </a:solidFill>
          <a:ln/>
        </p:spPr>
      </p:sp>
      <p:sp>
        <p:nvSpPr>
          <p:cNvPr id="8" name="Text 3"/>
          <p:cNvSpPr/>
          <p:nvPr/>
        </p:nvSpPr>
        <p:spPr>
          <a:xfrm>
            <a:off x="1512888" y="3733800"/>
            <a:ext cx="15621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30000"/>
              </a:lnSpc>
              <a:buNone/>
            </a:pPr>
            <a:r>
              <a:rPr lang="en-US" sz="1800" b="1" dirty="0">
                <a:solidFill>
                  <a:srgbClr val="34385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Hardware</a:t>
            </a:r>
            <a:endParaRPr lang="en-US" sz="1600" dirty="0"/>
          </a:p>
        </p:txBody>
      </p:sp>
      <p:sp>
        <p:nvSpPr>
          <p:cNvPr id="9" name="Text 4"/>
          <p:cNvSpPr/>
          <p:nvPr/>
        </p:nvSpPr>
        <p:spPr>
          <a:xfrm>
            <a:off x="1035050" y="4140200"/>
            <a:ext cx="25146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34385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64-channel dry EEG with 2048 Hz sampling rate.</a:t>
            </a:r>
            <a:endParaRPr lang="en-US" sz="1600" dirty="0"/>
          </a:p>
        </p:txBody>
      </p:sp>
      <p:sp>
        <p:nvSpPr>
          <p:cNvPr id="10" name="Shape 5"/>
          <p:cNvSpPr/>
          <p:nvPr/>
        </p:nvSpPr>
        <p:spPr>
          <a:xfrm>
            <a:off x="4078288" y="3670300"/>
            <a:ext cx="238125" cy="381000"/>
          </a:xfrm>
          <a:custGeom>
            <a:avLst/>
            <a:gdLst/>
            <a:ahLst/>
            <a:cxnLst/>
            <a:rect l="l" t="t" r="r" b="b"/>
            <a:pathLst>
              <a:path w="238125" h="381000">
                <a:moveTo>
                  <a:pt x="231502" y="173682"/>
                </a:moveTo>
                <a:cubicBezTo>
                  <a:pt x="240804" y="182984"/>
                  <a:pt x="240804" y="198090"/>
                  <a:pt x="231502" y="207392"/>
                </a:cubicBezTo>
                <a:lnTo>
                  <a:pt x="88627" y="350267"/>
                </a:lnTo>
                <a:cubicBezTo>
                  <a:pt x="79325" y="359569"/>
                  <a:pt x="64219" y="359569"/>
                  <a:pt x="54918" y="350267"/>
                </a:cubicBezTo>
                <a:cubicBezTo>
                  <a:pt x="45616" y="340965"/>
                  <a:pt x="45616" y="325859"/>
                  <a:pt x="54918" y="316557"/>
                </a:cubicBezTo>
                <a:lnTo>
                  <a:pt x="180975" y="190500"/>
                </a:lnTo>
                <a:lnTo>
                  <a:pt x="54992" y="64443"/>
                </a:lnTo>
                <a:cubicBezTo>
                  <a:pt x="45690" y="55141"/>
                  <a:pt x="45690" y="40035"/>
                  <a:pt x="54992" y="30733"/>
                </a:cubicBezTo>
                <a:cubicBezTo>
                  <a:pt x="64294" y="21431"/>
                  <a:pt x="79400" y="21431"/>
                  <a:pt x="88702" y="30733"/>
                </a:cubicBezTo>
                <a:lnTo>
                  <a:pt x="231577" y="173608"/>
                </a:lnTo>
                <a:close/>
              </a:path>
            </a:pathLst>
          </a:custGeom>
          <a:solidFill>
            <a:srgbClr val="6052C8"/>
          </a:solidFill>
          <a:ln/>
        </p:spPr>
      </p:sp>
      <p:sp>
        <p:nvSpPr>
          <p:cNvPr id="11" name="Shape 6"/>
          <p:cNvSpPr/>
          <p:nvPr/>
        </p:nvSpPr>
        <p:spPr>
          <a:xfrm>
            <a:off x="4635500" y="2870200"/>
            <a:ext cx="2921000" cy="1981200"/>
          </a:xfrm>
          <a:custGeom>
            <a:avLst/>
            <a:gdLst/>
            <a:ahLst/>
            <a:cxnLst/>
            <a:rect l="l" t="t" r="r" b="b"/>
            <a:pathLst>
              <a:path w="2921000" h="1981200">
                <a:moveTo>
                  <a:pt x="101596" y="0"/>
                </a:moveTo>
                <a:lnTo>
                  <a:pt x="2819404" y="0"/>
                </a:lnTo>
                <a:cubicBezTo>
                  <a:pt x="2875514" y="0"/>
                  <a:pt x="2921000" y="45486"/>
                  <a:pt x="2921000" y="101596"/>
                </a:cubicBezTo>
                <a:lnTo>
                  <a:pt x="2921000" y="1879604"/>
                </a:lnTo>
                <a:cubicBezTo>
                  <a:pt x="2921000" y="1935714"/>
                  <a:pt x="2875514" y="1981200"/>
                  <a:pt x="2819404" y="1981200"/>
                </a:cubicBezTo>
                <a:lnTo>
                  <a:pt x="101596" y="1981200"/>
                </a:lnTo>
                <a:cubicBezTo>
                  <a:pt x="45486" y="1981200"/>
                  <a:pt x="0" y="1935714"/>
                  <a:pt x="0" y="1879604"/>
                </a:cubicBezTo>
                <a:lnTo>
                  <a:pt x="0" y="101596"/>
                </a:lnTo>
                <a:cubicBezTo>
                  <a:pt x="0" y="45486"/>
                  <a:pt x="45486" y="0"/>
                  <a:pt x="101596" y="0"/>
                </a:cubicBezTo>
                <a:close/>
              </a:path>
            </a:pathLst>
          </a:custGeom>
          <a:solidFill>
            <a:srgbClr val="6052C8">
              <a:alpha val="10196"/>
            </a:srgbClr>
          </a:solidFill>
          <a:ln/>
        </p:spPr>
      </p:sp>
      <p:sp>
        <p:nvSpPr>
          <p:cNvPr id="12" name="Shape 7"/>
          <p:cNvSpPr/>
          <p:nvPr/>
        </p:nvSpPr>
        <p:spPr>
          <a:xfrm>
            <a:off x="5867400" y="31115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07156" y="50006"/>
                </a:moveTo>
                <a:cubicBezTo>
                  <a:pt x="107156" y="22414"/>
                  <a:pt x="129570" y="0"/>
                  <a:pt x="157163" y="0"/>
                </a:cubicBezTo>
                <a:lnTo>
                  <a:pt x="178594" y="0"/>
                </a:lnTo>
                <a:cubicBezTo>
                  <a:pt x="194399" y="0"/>
                  <a:pt x="207169" y="12769"/>
                  <a:pt x="207169" y="28575"/>
                </a:cubicBezTo>
                <a:lnTo>
                  <a:pt x="207169" y="428625"/>
                </a:lnTo>
                <a:cubicBezTo>
                  <a:pt x="207169" y="444431"/>
                  <a:pt x="194399" y="457200"/>
                  <a:pt x="178594" y="457200"/>
                </a:cubicBezTo>
                <a:lnTo>
                  <a:pt x="150019" y="457200"/>
                </a:lnTo>
                <a:cubicBezTo>
                  <a:pt x="123408" y="457200"/>
                  <a:pt x="100995" y="438983"/>
                  <a:pt x="94655" y="414338"/>
                </a:cubicBezTo>
                <a:cubicBezTo>
                  <a:pt x="94030" y="414338"/>
                  <a:pt x="93494" y="414338"/>
                  <a:pt x="92869" y="414338"/>
                </a:cubicBezTo>
                <a:cubicBezTo>
                  <a:pt x="53400" y="414338"/>
                  <a:pt x="21431" y="382369"/>
                  <a:pt x="21431" y="342900"/>
                </a:cubicBezTo>
                <a:cubicBezTo>
                  <a:pt x="21431" y="326827"/>
                  <a:pt x="26789" y="312003"/>
                  <a:pt x="35719" y="300038"/>
                </a:cubicBezTo>
                <a:cubicBezTo>
                  <a:pt x="18395" y="287000"/>
                  <a:pt x="7144" y="266283"/>
                  <a:pt x="7144" y="242888"/>
                </a:cubicBezTo>
                <a:cubicBezTo>
                  <a:pt x="7144" y="215295"/>
                  <a:pt x="22860" y="191274"/>
                  <a:pt x="45720" y="179397"/>
                </a:cubicBezTo>
                <a:cubicBezTo>
                  <a:pt x="39380" y="168682"/>
                  <a:pt x="35719" y="156180"/>
                  <a:pt x="35719" y="142875"/>
                </a:cubicBezTo>
                <a:cubicBezTo>
                  <a:pt x="35719" y="103406"/>
                  <a:pt x="67687" y="71438"/>
                  <a:pt x="107156" y="71438"/>
                </a:cubicBezTo>
                <a:lnTo>
                  <a:pt x="107156" y="50006"/>
                </a:lnTo>
                <a:close/>
                <a:moveTo>
                  <a:pt x="350044" y="50006"/>
                </a:moveTo>
                <a:lnTo>
                  <a:pt x="350044" y="71438"/>
                </a:lnTo>
                <a:cubicBezTo>
                  <a:pt x="389513" y="71438"/>
                  <a:pt x="421481" y="103406"/>
                  <a:pt x="421481" y="142875"/>
                </a:cubicBezTo>
                <a:cubicBezTo>
                  <a:pt x="421481" y="156270"/>
                  <a:pt x="417820" y="168771"/>
                  <a:pt x="411480" y="179397"/>
                </a:cubicBezTo>
                <a:cubicBezTo>
                  <a:pt x="434429" y="191274"/>
                  <a:pt x="450056" y="215205"/>
                  <a:pt x="450056" y="242888"/>
                </a:cubicBezTo>
                <a:cubicBezTo>
                  <a:pt x="450056" y="266283"/>
                  <a:pt x="438805" y="287000"/>
                  <a:pt x="421481" y="300038"/>
                </a:cubicBezTo>
                <a:cubicBezTo>
                  <a:pt x="430411" y="312003"/>
                  <a:pt x="435769" y="326827"/>
                  <a:pt x="435769" y="342900"/>
                </a:cubicBezTo>
                <a:cubicBezTo>
                  <a:pt x="435769" y="382369"/>
                  <a:pt x="403800" y="414338"/>
                  <a:pt x="364331" y="414338"/>
                </a:cubicBezTo>
                <a:cubicBezTo>
                  <a:pt x="363706" y="414338"/>
                  <a:pt x="363170" y="414338"/>
                  <a:pt x="362545" y="414338"/>
                </a:cubicBezTo>
                <a:cubicBezTo>
                  <a:pt x="356205" y="438983"/>
                  <a:pt x="333792" y="457200"/>
                  <a:pt x="307181" y="457200"/>
                </a:cubicBezTo>
                <a:lnTo>
                  <a:pt x="278606" y="457200"/>
                </a:lnTo>
                <a:cubicBezTo>
                  <a:pt x="262801" y="457200"/>
                  <a:pt x="250031" y="444431"/>
                  <a:pt x="250031" y="428625"/>
                </a:cubicBezTo>
                <a:lnTo>
                  <a:pt x="250031" y="28575"/>
                </a:lnTo>
                <a:cubicBezTo>
                  <a:pt x="250031" y="12769"/>
                  <a:pt x="262801" y="0"/>
                  <a:pt x="278606" y="0"/>
                </a:cubicBezTo>
                <a:lnTo>
                  <a:pt x="300038" y="0"/>
                </a:lnTo>
                <a:cubicBezTo>
                  <a:pt x="327630" y="0"/>
                  <a:pt x="350044" y="22414"/>
                  <a:pt x="350044" y="50006"/>
                </a:cubicBezTo>
                <a:close/>
              </a:path>
            </a:pathLst>
          </a:custGeom>
          <a:solidFill>
            <a:srgbClr val="6052C8"/>
          </a:solidFill>
          <a:ln/>
        </p:spPr>
      </p:sp>
      <p:sp>
        <p:nvSpPr>
          <p:cNvPr id="13" name="Text 8"/>
          <p:cNvSpPr/>
          <p:nvPr/>
        </p:nvSpPr>
        <p:spPr>
          <a:xfrm>
            <a:off x="5318720" y="3733800"/>
            <a:ext cx="15494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30000"/>
              </a:lnSpc>
              <a:buNone/>
            </a:pPr>
            <a:r>
              <a:rPr lang="en-US" sz="1800" b="1" dirty="0">
                <a:solidFill>
                  <a:srgbClr val="34385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Detection</a:t>
            </a:r>
            <a:endParaRPr lang="en-US" sz="1600" dirty="0"/>
          </a:p>
        </p:txBody>
      </p:sp>
      <p:sp>
        <p:nvSpPr>
          <p:cNvPr id="14" name="Text 9"/>
          <p:cNvSpPr/>
          <p:nvPr/>
        </p:nvSpPr>
        <p:spPr>
          <a:xfrm>
            <a:off x="4838700" y="4140200"/>
            <a:ext cx="25146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34385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Pre-conscious neural spark identification.</a:t>
            </a:r>
            <a:endParaRPr lang="en-US" sz="1600" dirty="0"/>
          </a:p>
        </p:txBody>
      </p:sp>
      <p:sp>
        <p:nvSpPr>
          <p:cNvPr id="15" name="Shape 10"/>
          <p:cNvSpPr/>
          <p:nvPr/>
        </p:nvSpPr>
        <p:spPr>
          <a:xfrm>
            <a:off x="7881937" y="3670300"/>
            <a:ext cx="238125" cy="381000"/>
          </a:xfrm>
          <a:custGeom>
            <a:avLst/>
            <a:gdLst/>
            <a:ahLst/>
            <a:cxnLst/>
            <a:rect l="l" t="t" r="r" b="b"/>
            <a:pathLst>
              <a:path w="238125" h="381000">
                <a:moveTo>
                  <a:pt x="231502" y="173682"/>
                </a:moveTo>
                <a:cubicBezTo>
                  <a:pt x="240804" y="182984"/>
                  <a:pt x="240804" y="198090"/>
                  <a:pt x="231502" y="207392"/>
                </a:cubicBezTo>
                <a:lnTo>
                  <a:pt x="88627" y="350267"/>
                </a:lnTo>
                <a:cubicBezTo>
                  <a:pt x="79325" y="359569"/>
                  <a:pt x="64219" y="359569"/>
                  <a:pt x="54918" y="350267"/>
                </a:cubicBezTo>
                <a:cubicBezTo>
                  <a:pt x="45616" y="340965"/>
                  <a:pt x="45616" y="325859"/>
                  <a:pt x="54918" y="316557"/>
                </a:cubicBezTo>
                <a:lnTo>
                  <a:pt x="180975" y="190500"/>
                </a:lnTo>
                <a:lnTo>
                  <a:pt x="54992" y="64443"/>
                </a:lnTo>
                <a:cubicBezTo>
                  <a:pt x="45690" y="55141"/>
                  <a:pt x="45690" y="40035"/>
                  <a:pt x="54992" y="30733"/>
                </a:cubicBezTo>
                <a:cubicBezTo>
                  <a:pt x="64294" y="21431"/>
                  <a:pt x="79400" y="21431"/>
                  <a:pt x="88702" y="30733"/>
                </a:cubicBezTo>
                <a:lnTo>
                  <a:pt x="231577" y="173608"/>
                </a:lnTo>
                <a:close/>
              </a:path>
            </a:pathLst>
          </a:custGeom>
          <a:solidFill>
            <a:srgbClr val="6052C8"/>
          </a:solidFill>
          <a:ln/>
        </p:spPr>
      </p:sp>
      <p:sp>
        <p:nvSpPr>
          <p:cNvPr id="16" name="Shape 11"/>
          <p:cNvSpPr/>
          <p:nvPr/>
        </p:nvSpPr>
        <p:spPr>
          <a:xfrm>
            <a:off x="8439150" y="2870200"/>
            <a:ext cx="2921000" cy="1981200"/>
          </a:xfrm>
          <a:custGeom>
            <a:avLst/>
            <a:gdLst/>
            <a:ahLst/>
            <a:cxnLst/>
            <a:rect l="l" t="t" r="r" b="b"/>
            <a:pathLst>
              <a:path w="2921000" h="1981200">
                <a:moveTo>
                  <a:pt x="101596" y="0"/>
                </a:moveTo>
                <a:lnTo>
                  <a:pt x="2819404" y="0"/>
                </a:lnTo>
                <a:cubicBezTo>
                  <a:pt x="2875514" y="0"/>
                  <a:pt x="2921000" y="45486"/>
                  <a:pt x="2921000" y="101596"/>
                </a:cubicBezTo>
                <a:lnTo>
                  <a:pt x="2921000" y="1879604"/>
                </a:lnTo>
                <a:cubicBezTo>
                  <a:pt x="2921000" y="1935714"/>
                  <a:pt x="2875514" y="1981200"/>
                  <a:pt x="2819404" y="1981200"/>
                </a:cubicBezTo>
                <a:lnTo>
                  <a:pt x="101596" y="1981200"/>
                </a:lnTo>
                <a:cubicBezTo>
                  <a:pt x="45486" y="1981200"/>
                  <a:pt x="0" y="1935714"/>
                  <a:pt x="0" y="1879604"/>
                </a:cubicBezTo>
                <a:lnTo>
                  <a:pt x="0" y="101596"/>
                </a:lnTo>
                <a:cubicBezTo>
                  <a:pt x="0" y="45486"/>
                  <a:pt x="45486" y="0"/>
                  <a:pt x="101596" y="0"/>
                </a:cubicBezTo>
                <a:close/>
              </a:path>
            </a:pathLst>
          </a:custGeom>
          <a:solidFill>
            <a:srgbClr val="4D5EFF">
              <a:alpha val="20000"/>
            </a:srgbClr>
          </a:solidFill>
          <a:ln/>
        </p:spPr>
      </p:sp>
      <p:sp>
        <p:nvSpPr>
          <p:cNvPr id="17" name="Shape 12"/>
          <p:cNvSpPr/>
          <p:nvPr/>
        </p:nvSpPr>
        <p:spPr>
          <a:xfrm>
            <a:off x="9613900" y="3111500"/>
            <a:ext cx="571500" cy="457200"/>
          </a:xfrm>
          <a:custGeom>
            <a:avLst/>
            <a:gdLst/>
            <a:ahLst/>
            <a:cxnLst/>
            <a:rect l="l" t="t" r="r" b="b"/>
            <a:pathLst>
              <a:path w="571500" h="457200">
                <a:moveTo>
                  <a:pt x="371386" y="187970"/>
                </a:moveTo>
                <a:cubicBezTo>
                  <a:pt x="382280" y="185023"/>
                  <a:pt x="393710" y="190202"/>
                  <a:pt x="398621" y="200293"/>
                </a:cubicBezTo>
                <a:lnTo>
                  <a:pt x="415230" y="233869"/>
                </a:lnTo>
                <a:cubicBezTo>
                  <a:pt x="424428" y="235119"/>
                  <a:pt x="433447" y="237619"/>
                  <a:pt x="441930" y="241102"/>
                </a:cubicBezTo>
                <a:lnTo>
                  <a:pt x="473184" y="220295"/>
                </a:lnTo>
                <a:cubicBezTo>
                  <a:pt x="482560" y="214045"/>
                  <a:pt x="494973" y="215295"/>
                  <a:pt x="502920" y="223242"/>
                </a:cubicBezTo>
                <a:lnTo>
                  <a:pt x="520065" y="240387"/>
                </a:lnTo>
                <a:cubicBezTo>
                  <a:pt x="528012" y="248335"/>
                  <a:pt x="529263" y="260836"/>
                  <a:pt x="523012" y="270123"/>
                </a:cubicBezTo>
                <a:lnTo>
                  <a:pt x="502206" y="301288"/>
                </a:lnTo>
                <a:cubicBezTo>
                  <a:pt x="503902" y="305485"/>
                  <a:pt x="505420" y="309860"/>
                  <a:pt x="506670" y="314414"/>
                </a:cubicBezTo>
                <a:cubicBezTo>
                  <a:pt x="507921" y="318968"/>
                  <a:pt x="508724" y="323433"/>
                  <a:pt x="509349" y="327987"/>
                </a:cubicBezTo>
                <a:lnTo>
                  <a:pt x="543014" y="344597"/>
                </a:lnTo>
                <a:cubicBezTo>
                  <a:pt x="553105" y="349597"/>
                  <a:pt x="558284" y="361027"/>
                  <a:pt x="555337" y="371832"/>
                </a:cubicBezTo>
                <a:lnTo>
                  <a:pt x="549086" y="395228"/>
                </a:lnTo>
                <a:cubicBezTo>
                  <a:pt x="546140" y="406033"/>
                  <a:pt x="536049" y="413355"/>
                  <a:pt x="524798" y="412641"/>
                </a:cubicBezTo>
                <a:lnTo>
                  <a:pt x="487293" y="410230"/>
                </a:lnTo>
                <a:cubicBezTo>
                  <a:pt x="481667" y="417463"/>
                  <a:pt x="475149" y="424160"/>
                  <a:pt x="467737" y="429875"/>
                </a:cubicBezTo>
                <a:lnTo>
                  <a:pt x="470148" y="467291"/>
                </a:lnTo>
                <a:cubicBezTo>
                  <a:pt x="470862" y="478542"/>
                  <a:pt x="463540" y="488722"/>
                  <a:pt x="452735" y="491579"/>
                </a:cubicBezTo>
                <a:lnTo>
                  <a:pt x="429339" y="497830"/>
                </a:lnTo>
                <a:cubicBezTo>
                  <a:pt x="418445" y="500777"/>
                  <a:pt x="407104" y="495598"/>
                  <a:pt x="402104" y="485507"/>
                </a:cubicBezTo>
                <a:lnTo>
                  <a:pt x="385495" y="451931"/>
                </a:lnTo>
                <a:cubicBezTo>
                  <a:pt x="376297" y="450681"/>
                  <a:pt x="367278" y="448181"/>
                  <a:pt x="358795" y="444698"/>
                </a:cubicBezTo>
                <a:lnTo>
                  <a:pt x="327541" y="465505"/>
                </a:lnTo>
                <a:cubicBezTo>
                  <a:pt x="318165" y="471755"/>
                  <a:pt x="305753" y="470505"/>
                  <a:pt x="297805" y="462558"/>
                </a:cubicBezTo>
                <a:lnTo>
                  <a:pt x="280660" y="445413"/>
                </a:lnTo>
                <a:cubicBezTo>
                  <a:pt x="272713" y="437465"/>
                  <a:pt x="271463" y="425053"/>
                  <a:pt x="277713" y="415677"/>
                </a:cubicBezTo>
                <a:lnTo>
                  <a:pt x="298519" y="384423"/>
                </a:lnTo>
                <a:cubicBezTo>
                  <a:pt x="296823" y="380226"/>
                  <a:pt x="295305" y="375851"/>
                  <a:pt x="294055" y="371296"/>
                </a:cubicBezTo>
                <a:cubicBezTo>
                  <a:pt x="292804" y="366742"/>
                  <a:pt x="292001" y="362188"/>
                  <a:pt x="291376" y="357723"/>
                </a:cubicBezTo>
                <a:lnTo>
                  <a:pt x="257711" y="341114"/>
                </a:lnTo>
                <a:cubicBezTo>
                  <a:pt x="247620" y="336113"/>
                  <a:pt x="242530" y="324683"/>
                  <a:pt x="245388" y="313879"/>
                </a:cubicBezTo>
                <a:lnTo>
                  <a:pt x="251639" y="290483"/>
                </a:lnTo>
                <a:cubicBezTo>
                  <a:pt x="254585" y="279678"/>
                  <a:pt x="264676" y="272355"/>
                  <a:pt x="275927" y="273070"/>
                </a:cubicBezTo>
                <a:lnTo>
                  <a:pt x="313343" y="275481"/>
                </a:lnTo>
                <a:cubicBezTo>
                  <a:pt x="318968" y="268248"/>
                  <a:pt x="325487" y="261551"/>
                  <a:pt x="332899" y="255836"/>
                </a:cubicBezTo>
                <a:lnTo>
                  <a:pt x="330488" y="218509"/>
                </a:lnTo>
                <a:cubicBezTo>
                  <a:pt x="329773" y="207258"/>
                  <a:pt x="337096" y="197078"/>
                  <a:pt x="347901" y="194221"/>
                </a:cubicBezTo>
                <a:lnTo>
                  <a:pt x="371296" y="187970"/>
                </a:lnTo>
                <a:close/>
                <a:moveTo>
                  <a:pt x="400407" y="303609"/>
                </a:moveTo>
                <a:cubicBezTo>
                  <a:pt x="378722" y="303634"/>
                  <a:pt x="361137" y="321260"/>
                  <a:pt x="361161" y="342945"/>
                </a:cubicBezTo>
                <a:cubicBezTo>
                  <a:pt x="361186" y="364630"/>
                  <a:pt x="378811" y="382215"/>
                  <a:pt x="400496" y="382191"/>
                </a:cubicBezTo>
                <a:cubicBezTo>
                  <a:pt x="422182" y="382166"/>
                  <a:pt x="439767" y="364540"/>
                  <a:pt x="439742" y="342855"/>
                </a:cubicBezTo>
                <a:cubicBezTo>
                  <a:pt x="439718" y="321170"/>
                  <a:pt x="422092" y="303585"/>
                  <a:pt x="400407" y="303609"/>
                </a:cubicBezTo>
                <a:close/>
                <a:moveTo>
                  <a:pt x="200829" y="-40630"/>
                </a:moveTo>
                <a:lnTo>
                  <a:pt x="224224" y="-34379"/>
                </a:lnTo>
                <a:cubicBezTo>
                  <a:pt x="235029" y="-31433"/>
                  <a:pt x="242352" y="-21253"/>
                  <a:pt x="241637" y="-10091"/>
                </a:cubicBezTo>
                <a:lnTo>
                  <a:pt x="239226" y="27236"/>
                </a:lnTo>
                <a:cubicBezTo>
                  <a:pt x="246638" y="32951"/>
                  <a:pt x="253157" y="39559"/>
                  <a:pt x="258782" y="46881"/>
                </a:cubicBezTo>
                <a:lnTo>
                  <a:pt x="296287" y="44470"/>
                </a:lnTo>
                <a:cubicBezTo>
                  <a:pt x="307449" y="43755"/>
                  <a:pt x="317629" y="51078"/>
                  <a:pt x="320576" y="61883"/>
                </a:cubicBezTo>
                <a:lnTo>
                  <a:pt x="326827" y="85279"/>
                </a:lnTo>
                <a:cubicBezTo>
                  <a:pt x="329684" y="96083"/>
                  <a:pt x="324594" y="107513"/>
                  <a:pt x="314504" y="112514"/>
                </a:cubicBezTo>
                <a:lnTo>
                  <a:pt x="280839" y="129123"/>
                </a:lnTo>
                <a:cubicBezTo>
                  <a:pt x="280214" y="133677"/>
                  <a:pt x="279321" y="138232"/>
                  <a:pt x="278160" y="142696"/>
                </a:cubicBezTo>
                <a:cubicBezTo>
                  <a:pt x="276999" y="147161"/>
                  <a:pt x="275392" y="151626"/>
                  <a:pt x="273695" y="155823"/>
                </a:cubicBezTo>
                <a:lnTo>
                  <a:pt x="294501" y="187077"/>
                </a:lnTo>
                <a:cubicBezTo>
                  <a:pt x="300752" y="196453"/>
                  <a:pt x="299502" y="208865"/>
                  <a:pt x="291554" y="216813"/>
                </a:cubicBezTo>
                <a:lnTo>
                  <a:pt x="274409" y="233958"/>
                </a:lnTo>
                <a:cubicBezTo>
                  <a:pt x="266462" y="241905"/>
                  <a:pt x="254050" y="243155"/>
                  <a:pt x="244673" y="236905"/>
                </a:cubicBezTo>
                <a:lnTo>
                  <a:pt x="213420" y="216098"/>
                </a:lnTo>
                <a:cubicBezTo>
                  <a:pt x="204936" y="219581"/>
                  <a:pt x="195917" y="222081"/>
                  <a:pt x="186720" y="223331"/>
                </a:cubicBezTo>
                <a:lnTo>
                  <a:pt x="170111" y="256907"/>
                </a:lnTo>
                <a:cubicBezTo>
                  <a:pt x="165110" y="266998"/>
                  <a:pt x="153680" y="272088"/>
                  <a:pt x="142875" y="269230"/>
                </a:cubicBezTo>
                <a:lnTo>
                  <a:pt x="119479" y="262979"/>
                </a:lnTo>
                <a:cubicBezTo>
                  <a:pt x="108585" y="260033"/>
                  <a:pt x="101352" y="249853"/>
                  <a:pt x="102066" y="238691"/>
                </a:cubicBezTo>
                <a:lnTo>
                  <a:pt x="104477" y="201275"/>
                </a:lnTo>
                <a:cubicBezTo>
                  <a:pt x="97066" y="195560"/>
                  <a:pt x="90547" y="188952"/>
                  <a:pt x="84921" y="181630"/>
                </a:cubicBezTo>
                <a:lnTo>
                  <a:pt x="47417" y="184041"/>
                </a:lnTo>
                <a:cubicBezTo>
                  <a:pt x="36255" y="184755"/>
                  <a:pt x="26075" y="177433"/>
                  <a:pt x="23128" y="166628"/>
                </a:cubicBezTo>
                <a:lnTo>
                  <a:pt x="16877" y="143232"/>
                </a:lnTo>
                <a:cubicBezTo>
                  <a:pt x="14020" y="132427"/>
                  <a:pt x="19110" y="120997"/>
                  <a:pt x="29200" y="115997"/>
                </a:cubicBezTo>
                <a:lnTo>
                  <a:pt x="62865" y="99387"/>
                </a:lnTo>
                <a:cubicBezTo>
                  <a:pt x="63490" y="94833"/>
                  <a:pt x="64383" y="90368"/>
                  <a:pt x="65544" y="85814"/>
                </a:cubicBezTo>
                <a:cubicBezTo>
                  <a:pt x="66794" y="81260"/>
                  <a:pt x="68223" y="76885"/>
                  <a:pt x="70009" y="72688"/>
                </a:cubicBezTo>
                <a:lnTo>
                  <a:pt x="49203" y="41523"/>
                </a:lnTo>
                <a:cubicBezTo>
                  <a:pt x="42952" y="32147"/>
                  <a:pt x="44202" y="19735"/>
                  <a:pt x="52149" y="11787"/>
                </a:cubicBezTo>
                <a:lnTo>
                  <a:pt x="69294" y="-5358"/>
                </a:lnTo>
                <a:cubicBezTo>
                  <a:pt x="77242" y="-13305"/>
                  <a:pt x="89654" y="-14555"/>
                  <a:pt x="99030" y="-8305"/>
                </a:cubicBezTo>
                <a:lnTo>
                  <a:pt x="130284" y="12502"/>
                </a:lnTo>
                <a:cubicBezTo>
                  <a:pt x="138767" y="9019"/>
                  <a:pt x="147786" y="6519"/>
                  <a:pt x="156984" y="5269"/>
                </a:cubicBezTo>
                <a:lnTo>
                  <a:pt x="173593" y="-28307"/>
                </a:lnTo>
                <a:cubicBezTo>
                  <a:pt x="178594" y="-38398"/>
                  <a:pt x="189934" y="-43488"/>
                  <a:pt x="200829" y="-40630"/>
                </a:cubicBezTo>
                <a:close/>
                <a:moveTo>
                  <a:pt x="171807" y="75009"/>
                </a:moveTo>
                <a:cubicBezTo>
                  <a:pt x="150122" y="75009"/>
                  <a:pt x="132517" y="92615"/>
                  <a:pt x="132517" y="114300"/>
                </a:cubicBezTo>
                <a:cubicBezTo>
                  <a:pt x="132517" y="135985"/>
                  <a:pt x="150122" y="153591"/>
                  <a:pt x="171807" y="153591"/>
                </a:cubicBezTo>
                <a:cubicBezTo>
                  <a:pt x="193492" y="153591"/>
                  <a:pt x="211098" y="135985"/>
                  <a:pt x="211098" y="114300"/>
                </a:cubicBezTo>
                <a:cubicBezTo>
                  <a:pt x="211098" y="92615"/>
                  <a:pt x="193492" y="75009"/>
                  <a:pt x="171807" y="75009"/>
                </a:cubicBezTo>
                <a:close/>
              </a:path>
            </a:pathLst>
          </a:custGeom>
          <a:solidFill>
            <a:srgbClr val="4D5EFF"/>
          </a:solidFill>
          <a:ln/>
        </p:spPr>
      </p:sp>
      <p:sp>
        <p:nvSpPr>
          <p:cNvPr id="18" name="Text 13"/>
          <p:cNvSpPr/>
          <p:nvPr/>
        </p:nvSpPr>
        <p:spPr>
          <a:xfrm>
            <a:off x="9070380" y="3733800"/>
            <a:ext cx="16637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30000"/>
              </a:lnSpc>
              <a:buNone/>
            </a:pPr>
            <a:r>
              <a:rPr lang="en-US" sz="1800" b="1" dirty="0">
                <a:solidFill>
                  <a:srgbClr val="34385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Processing</a:t>
            </a:r>
            <a:endParaRPr lang="en-US" sz="1600" dirty="0"/>
          </a:p>
        </p:txBody>
      </p:sp>
      <p:sp>
        <p:nvSpPr>
          <p:cNvPr id="19" name="Text 14"/>
          <p:cNvSpPr/>
          <p:nvPr/>
        </p:nvSpPr>
        <p:spPr>
          <a:xfrm>
            <a:off x="8642350" y="4140200"/>
            <a:ext cx="25146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34385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Real-time pattern recognition and intent mapping.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3F4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7:28-d2nfa018bjvh7rlj0eug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233275" cy="6881495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8-27-20:07:28-d2nfa018bjvh7rlj0et0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30850"/>
            <a:ext cx="1684020" cy="1327150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8-27-20:07:28-d2nfa018bjvh7rlj0eu0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6180" y="0"/>
            <a:ext cx="2116455" cy="2286000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0" y="1651000"/>
            <a:ext cx="121920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3000" b="1" dirty="0">
                <a:solidFill>
                  <a:srgbClr val="3341B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Neural Detection Framework</a:t>
            </a:r>
            <a:endParaRPr lang="en-US" sz="1600" dirty="0"/>
          </a:p>
        </p:txBody>
      </p:sp>
      <p:sp>
        <p:nvSpPr>
          <p:cNvPr id="6" name="Text 1"/>
          <p:cNvSpPr/>
          <p:nvPr/>
        </p:nvSpPr>
        <p:spPr>
          <a:xfrm>
            <a:off x="0" y="2209800"/>
            <a:ext cx="12192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6052C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Three pattern types for comprehensive neural mapping.</a:t>
            </a:r>
            <a:endParaRPr lang="en-US" sz="1600" dirty="0"/>
          </a:p>
        </p:txBody>
      </p:sp>
      <p:sp>
        <p:nvSpPr>
          <p:cNvPr id="7" name="Shape 2"/>
          <p:cNvSpPr/>
          <p:nvPr/>
        </p:nvSpPr>
        <p:spPr>
          <a:xfrm>
            <a:off x="254000" y="2921000"/>
            <a:ext cx="3695700" cy="2286000"/>
          </a:xfrm>
          <a:custGeom>
            <a:avLst/>
            <a:gdLst/>
            <a:ahLst/>
            <a:cxnLst/>
            <a:rect l="l" t="t" r="r" b="b"/>
            <a:pathLst>
              <a:path w="3695700" h="2286000">
                <a:moveTo>
                  <a:pt x="101590" y="0"/>
                </a:moveTo>
                <a:lnTo>
                  <a:pt x="3594110" y="0"/>
                </a:lnTo>
                <a:cubicBezTo>
                  <a:pt x="3650217" y="0"/>
                  <a:pt x="3695700" y="45483"/>
                  <a:pt x="3695700" y="101590"/>
                </a:cubicBezTo>
                <a:lnTo>
                  <a:pt x="3695700" y="2184410"/>
                </a:lnTo>
                <a:cubicBezTo>
                  <a:pt x="3695700" y="2240517"/>
                  <a:pt x="3650217" y="2286000"/>
                  <a:pt x="3594110" y="2286000"/>
                </a:cubicBezTo>
                <a:lnTo>
                  <a:pt x="101590" y="2286000"/>
                </a:lnTo>
                <a:cubicBezTo>
                  <a:pt x="45483" y="2286000"/>
                  <a:pt x="0" y="2240517"/>
                  <a:pt x="0" y="2184410"/>
                </a:cubicBezTo>
                <a:lnTo>
                  <a:pt x="0" y="101590"/>
                </a:lnTo>
                <a:cubicBezTo>
                  <a:pt x="0" y="45521"/>
                  <a:pt x="45521" y="0"/>
                  <a:pt x="101590" y="0"/>
                </a:cubicBezTo>
                <a:close/>
              </a:path>
            </a:pathLst>
          </a:custGeom>
          <a:solidFill>
            <a:srgbClr val="3341B8">
              <a:alpha val="10196"/>
            </a:srgbClr>
          </a:solidFill>
          <a:ln/>
        </p:spPr>
      </p:sp>
      <p:sp>
        <p:nvSpPr>
          <p:cNvPr id="8" name="Shape 3"/>
          <p:cNvSpPr/>
          <p:nvPr/>
        </p:nvSpPr>
        <p:spPr>
          <a:xfrm>
            <a:off x="1842492" y="3162300"/>
            <a:ext cx="514350" cy="457200"/>
          </a:xfrm>
          <a:custGeom>
            <a:avLst/>
            <a:gdLst/>
            <a:ahLst/>
            <a:cxnLst/>
            <a:rect l="l" t="t" r="r" b="b"/>
            <a:pathLst>
              <a:path w="514350" h="457200">
                <a:moveTo>
                  <a:pt x="257175" y="28575"/>
                </a:moveTo>
                <a:cubicBezTo>
                  <a:pt x="185023" y="28575"/>
                  <a:pt x="127248" y="61436"/>
                  <a:pt x="85189" y="100548"/>
                </a:cubicBezTo>
                <a:cubicBezTo>
                  <a:pt x="43398" y="139392"/>
                  <a:pt x="15448" y="185738"/>
                  <a:pt x="2143" y="217616"/>
                </a:cubicBezTo>
                <a:cubicBezTo>
                  <a:pt x="-804" y="224671"/>
                  <a:pt x="-804" y="232529"/>
                  <a:pt x="2143" y="239584"/>
                </a:cubicBezTo>
                <a:cubicBezTo>
                  <a:pt x="15448" y="271463"/>
                  <a:pt x="43398" y="317897"/>
                  <a:pt x="85189" y="356652"/>
                </a:cubicBezTo>
                <a:cubicBezTo>
                  <a:pt x="127248" y="395674"/>
                  <a:pt x="185023" y="428625"/>
                  <a:pt x="257175" y="428625"/>
                </a:cubicBezTo>
                <a:cubicBezTo>
                  <a:pt x="329327" y="428625"/>
                  <a:pt x="387102" y="395764"/>
                  <a:pt x="429161" y="356652"/>
                </a:cubicBezTo>
                <a:cubicBezTo>
                  <a:pt x="470952" y="317808"/>
                  <a:pt x="498902" y="271463"/>
                  <a:pt x="512207" y="239584"/>
                </a:cubicBezTo>
                <a:cubicBezTo>
                  <a:pt x="515154" y="232529"/>
                  <a:pt x="515154" y="224671"/>
                  <a:pt x="512207" y="217616"/>
                </a:cubicBezTo>
                <a:cubicBezTo>
                  <a:pt x="498902" y="185737"/>
                  <a:pt x="470952" y="139303"/>
                  <a:pt x="429161" y="100548"/>
                </a:cubicBezTo>
                <a:cubicBezTo>
                  <a:pt x="387102" y="61526"/>
                  <a:pt x="329327" y="28575"/>
                  <a:pt x="257175" y="28575"/>
                </a:cubicBezTo>
                <a:close/>
                <a:moveTo>
                  <a:pt x="128588" y="228600"/>
                </a:moveTo>
                <a:cubicBezTo>
                  <a:pt x="128588" y="157631"/>
                  <a:pt x="186206" y="100013"/>
                  <a:pt x="257175" y="100013"/>
                </a:cubicBezTo>
                <a:cubicBezTo>
                  <a:pt x="328144" y="100013"/>
                  <a:pt x="385763" y="157631"/>
                  <a:pt x="385763" y="228600"/>
                </a:cubicBezTo>
                <a:cubicBezTo>
                  <a:pt x="385763" y="299569"/>
                  <a:pt x="328144" y="357188"/>
                  <a:pt x="257175" y="357188"/>
                </a:cubicBezTo>
                <a:cubicBezTo>
                  <a:pt x="186206" y="357188"/>
                  <a:pt x="128588" y="299569"/>
                  <a:pt x="128588" y="228600"/>
                </a:cubicBezTo>
                <a:close/>
                <a:moveTo>
                  <a:pt x="257175" y="171450"/>
                </a:moveTo>
                <a:cubicBezTo>
                  <a:pt x="257175" y="202972"/>
                  <a:pt x="231547" y="228600"/>
                  <a:pt x="200025" y="228600"/>
                </a:cubicBezTo>
                <a:cubicBezTo>
                  <a:pt x="189756" y="228600"/>
                  <a:pt x="180112" y="225921"/>
                  <a:pt x="171718" y="221099"/>
                </a:cubicBezTo>
                <a:cubicBezTo>
                  <a:pt x="170825" y="230832"/>
                  <a:pt x="171629" y="240834"/>
                  <a:pt x="174308" y="250746"/>
                </a:cubicBezTo>
                <a:cubicBezTo>
                  <a:pt x="186541" y="296466"/>
                  <a:pt x="233601" y="323612"/>
                  <a:pt x="279321" y="311378"/>
                </a:cubicBezTo>
                <a:cubicBezTo>
                  <a:pt x="325041" y="299145"/>
                  <a:pt x="352187" y="252085"/>
                  <a:pt x="339953" y="206365"/>
                </a:cubicBezTo>
                <a:cubicBezTo>
                  <a:pt x="329059" y="165556"/>
                  <a:pt x="290393" y="139571"/>
                  <a:pt x="249674" y="143143"/>
                </a:cubicBezTo>
                <a:cubicBezTo>
                  <a:pt x="254407" y="151448"/>
                  <a:pt x="257175" y="161092"/>
                  <a:pt x="257175" y="171450"/>
                </a:cubicBezTo>
                <a:close/>
              </a:path>
            </a:pathLst>
          </a:custGeom>
          <a:solidFill>
            <a:srgbClr val="3341B8"/>
          </a:solidFill>
          <a:ln/>
        </p:spPr>
      </p:sp>
      <p:sp>
        <p:nvSpPr>
          <p:cNvPr id="9" name="Text 4"/>
          <p:cNvSpPr/>
          <p:nvPr/>
        </p:nvSpPr>
        <p:spPr>
          <a:xfrm>
            <a:off x="203200" y="3784600"/>
            <a:ext cx="37973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30000"/>
              </a:lnSpc>
              <a:buNone/>
            </a:pPr>
            <a:r>
              <a:rPr lang="en-US" sz="1800" b="1" dirty="0">
                <a:solidFill>
                  <a:srgbClr val="34385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eze (Visual)</a:t>
            </a:r>
            <a:endParaRPr lang="en-US" sz="1600" dirty="0"/>
          </a:p>
        </p:txBody>
      </p:sp>
      <p:sp>
        <p:nvSpPr>
          <p:cNvPr id="10" name="Text 5"/>
          <p:cNvSpPr/>
          <p:nvPr/>
        </p:nvSpPr>
        <p:spPr>
          <a:xfrm>
            <a:off x="457200" y="4241800"/>
            <a:ext cx="3289300" cy="762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34385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Monitors the occipital cortex for visual image formation, detecting the brain's "visual spark."</a:t>
            </a:r>
            <a:endParaRPr lang="en-US" sz="1600" dirty="0"/>
          </a:p>
        </p:txBody>
      </p:sp>
      <p:sp>
        <p:nvSpPr>
          <p:cNvPr id="11" name="Shape 6"/>
          <p:cNvSpPr/>
          <p:nvPr/>
        </p:nvSpPr>
        <p:spPr>
          <a:xfrm>
            <a:off x="4250333" y="2921000"/>
            <a:ext cx="3695700" cy="2286000"/>
          </a:xfrm>
          <a:custGeom>
            <a:avLst/>
            <a:gdLst/>
            <a:ahLst/>
            <a:cxnLst/>
            <a:rect l="l" t="t" r="r" b="b"/>
            <a:pathLst>
              <a:path w="3695700" h="2286000">
                <a:moveTo>
                  <a:pt x="101590" y="0"/>
                </a:moveTo>
                <a:lnTo>
                  <a:pt x="3594110" y="0"/>
                </a:lnTo>
                <a:cubicBezTo>
                  <a:pt x="3650217" y="0"/>
                  <a:pt x="3695700" y="45483"/>
                  <a:pt x="3695700" y="101590"/>
                </a:cubicBezTo>
                <a:lnTo>
                  <a:pt x="3695700" y="2184410"/>
                </a:lnTo>
                <a:cubicBezTo>
                  <a:pt x="3695700" y="2240517"/>
                  <a:pt x="3650217" y="2286000"/>
                  <a:pt x="3594110" y="2286000"/>
                </a:cubicBezTo>
                <a:lnTo>
                  <a:pt x="101590" y="2286000"/>
                </a:lnTo>
                <a:cubicBezTo>
                  <a:pt x="45483" y="2286000"/>
                  <a:pt x="0" y="2240517"/>
                  <a:pt x="0" y="2184410"/>
                </a:cubicBezTo>
                <a:lnTo>
                  <a:pt x="0" y="101590"/>
                </a:lnTo>
                <a:cubicBezTo>
                  <a:pt x="0" y="45521"/>
                  <a:pt x="45521" y="0"/>
                  <a:pt x="101590" y="0"/>
                </a:cubicBezTo>
                <a:close/>
              </a:path>
            </a:pathLst>
          </a:custGeom>
          <a:solidFill>
            <a:srgbClr val="6052C8">
              <a:alpha val="10196"/>
            </a:srgbClr>
          </a:solidFill>
          <a:ln/>
        </p:spPr>
      </p:sp>
      <p:sp>
        <p:nvSpPr>
          <p:cNvPr id="12" name="Shape 7"/>
          <p:cNvSpPr/>
          <p:nvPr/>
        </p:nvSpPr>
        <p:spPr>
          <a:xfrm>
            <a:off x="5867400" y="3162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126176"/>
                </a:moveTo>
                <a:lnTo>
                  <a:pt x="228600" y="402372"/>
                </a:lnTo>
                <a:lnTo>
                  <a:pt x="229046" y="402193"/>
                </a:lnTo>
                <a:cubicBezTo>
                  <a:pt x="277803" y="381923"/>
                  <a:pt x="330131" y="371475"/>
                  <a:pt x="382905" y="371475"/>
                </a:cubicBezTo>
                <a:lnTo>
                  <a:pt x="400050" y="371475"/>
                </a:lnTo>
                <a:lnTo>
                  <a:pt x="400050" y="85725"/>
                </a:lnTo>
                <a:lnTo>
                  <a:pt x="382905" y="85725"/>
                </a:lnTo>
                <a:cubicBezTo>
                  <a:pt x="345222" y="85725"/>
                  <a:pt x="307806" y="93226"/>
                  <a:pt x="272981" y="107692"/>
                </a:cubicBezTo>
                <a:cubicBezTo>
                  <a:pt x="257979" y="113943"/>
                  <a:pt x="243155" y="120104"/>
                  <a:pt x="228600" y="126176"/>
                </a:cubicBezTo>
                <a:close/>
                <a:moveTo>
                  <a:pt x="206186" y="54918"/>
                </a:moveTo>
                <a:lnTo>
                  <a:pt x="228600" y="64294"/>
                </a:lnTo>
                <a:lnTo>
                  <a:pt x="251014" y="54918"/>
                </a:lnTo>
                <a:cubicBezTo>
                  <a:pt x="292804" y="37505"/>
                  <a:pt x="337631" y="28575"/>
                  <a:pt x="382905" y="28575"/>
                </a:cubicBezTo>
                <a:lnTo>
                  <a:pt x="414338" y="28575"/>
                </a:lnTo>
                <a:cubicBezTo>
                  <a:pt x="438001" y="28575"/>
                  <a:pt x="457200" y="47774"/>
                  <a:pt x="457200" y="71438"/>
                </a:cubicBezTo>
                <a:lnTo>
                  <a:pt x="457200" y="385763"/>
                </a:lnTo>
                <a:cubicBezTo>
                  <a:pt x="457200" y="409426"/>
                  <a:pt x="438001" y="428625"/>
                  <a:pt x="414338" y="428625"/>
                </a:cubicBezTo>
                <a:lnTo>
                  <a:pt x="382905" y="428625"/>
                </a:lnTo>
                <a:cubicBezTo>
                  <a:pt x="337631" y="428625"/>
                  <a:pt x="292804" y="437555"/>
                  <a:pt x="251014" y="454968"/>
                </a:cubicBezTo>
                <a:lnTo>
                  <a:pt x="239584" y="459700"/>
                </a:lnTo>
                <a:cubicBezTo>
                  <a:pt x="232529" y="462647"/>
                  <a:pt x="224671" y="462647"/>
                  <a:pt x="217616" y="459700"/>
                </a:cubicBezTo>
                <a:lnTo>
                  <a:pt x="206186" y="454968"/>
                </a:lnTo>
                <a:cubicBezTo>
                  <a:pt x="164396" y="437555"/>
                  <a:pt x="119569" y="428625"/>
                  <a:pt x="74295" y="428625"/>
                </a:cubicBezTo>
                <a:lnTo>
                  <a:pt x="42863" y="428625"/>
                </a:lnTo>
                <a:cubicBezTo>
                  <a:pt x="19199" y="428625"/>
                  <a:pt x="0" y="409426"/>
                  <a:pt x="0" y="385763"/>
                </a:cubicBezTo>
                <a:lnTo>
                  <a:pt x="0" y="71438"/>
                </a:lnTo>
                <a:cubicBezTo>
                  <a:pt x="0" y="47774"/>
                  <a:pt x="19199" y="28575"/>
                  <a:pt x="42863" y="28575"/>
                </a:cubicBezTo>
                <a:lnTo>
                  <a:pt x="74295" y="28575"/>
                </a:lnTo>
                <a:cubicBezTo>
                  <a:pt x="119569" y="28575"/>
                  <a:pt x="164396" y="37505"/>
                  <a:pt x="206186" y="54918"/>
                </a:cubicBezTo>
                <a:close/>
              </a:path>
            </a:pathLst>
          </a:custGeom>
          <a:solidFill>
            <a:srgbClr val="6052C8"/>
          </a:solidFill>
          <a:ln/>
        </p:spPr>
      </p:sp>
      <p:sp>
        <p:nvSpPr>
          <p:cNvPr id="13" name="Text 8"/>
          <p:cNvSpPr/>
          <p:nvPr/>
        </p:nvSpPr>
        <p:spPr>
          <a:xfrm>
            <a:off x="4199533" y="3784600"/>
            <a:ext cx="37973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30000"/>
              </a:lnSpc>
              <a:buNone/>
            </a:pPr>
            <a:r>
              <a:rPr lang="en-US" sz="1800" b="1" dirty="0">
                <a:solidFill>
                  <a:srgbClr val="34385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uche (Knowledge)</a:t>
            </a:r>
            <a:endParaRPr lang="en-US" sz="1600" dirty="0"/>
          </a:p>
        </p:txBody>
      </p:sp>
      <p:sp>
        <p:nvSpPr>
          <p:cNvPr id="14" name="Text 9"/>
          <p:cNvSpPr/>
          <p:nvPr/>
        </p:nvSpPr>
        <p:spPr>
          <a:xfrm>
            <a:off x="4453533" y="4241800"/>
            <a:ext cx="3289300" cy="762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34385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Captures patterns of internal monologue and the activation of language centers before speech.</a:t>
            </a:r>
            <a:endParaRPr lang="en-US" sz="1600" dirty="0"/>
          </a:p>
        </p:txBody>
      </p:sp>
      <p:sp>
        <p:nvSpPr>
          <p:cNvPr id="15" name="Shape 10"/>
          <p:cNvSpPr/>
          <p:nvPr/>
        </p:nvSpPr>
        <p:spPr>
          <a:xfrm>
            <a:off x="8246666" y="2921000"/>
            <a:ext cx="3695700" cy="2286000"/>
          </a:xfrm>
          <a:custGeom>
            <a:avLst/>
            <a:gdLst/>
            <a:ahLst/>
            <a:cxnLst/>
            <a:rect l="l" t="t" r="r" b="b"/>
            <a:pathLst>
              <a:path w="3695700" h="2286000">
                <a:moveTo>
                  <a:pt x="101590" y="0"/>
                </a:moveTo>
                <a:lnTo>
                  <a:pt x="3594110" y="0"/>
                </a:lnTo>
                <a:cubicBezTo>
                  <a:pt x="3650217" y="0"/>
                  <a:pt x="3695700" y="45483"/>
                  <a:pt x="3695700" y="101590"/>
                </a:cubicBezTo>
                <a:lnTo>
                  <a:pt x="3695700" y="2184410"/>
                </a:lnTo>
                <a:cubicBezTo>
                  <a:pt x="3695700" y="2240517"/>
                  <a:pt x="3650217" y="2286000"/>
                  <a:pt x="3594110" y="2286000"/>
                </a:cubicBezTo>
                <a:lnTo>
                  <a:pt x="101590" y="2286000"/>
                </a:lnTo>
                <a:cubicBezTo>
                  <a:pt x="45483" y="2286000"/>
                  <a:pt x="0" y="2240517"/>
                  <a:pt x="0" y="2184410"/>
                </a:cubicBezTo>
                <a:lnTo>
                  <a:pt x="0" y="101590"/>
                </a:lnTo>
                <a:cubicBezTo>
                  <a:pt x="0" y="45521"/>
                  <a:pt x="45521" y="0"/>
                  <a:pt x="101590" y="0"/>
                </a:cubicBezTo>
                <a:close/>
              </a:path>
            </a:pathLst>
          </a:custGeom>
          <a:solidFill>
            <a:srgbClr val="4D5EFF">
              <a:alpha val="20000"/>
            </a:srgbClr>
          </a:solidFill>
          <a:ln/>
        </p:spPr>
      </p:sp>
      <p:sp>
        <p:nvSpPr>
          <p:cNvPr id="16" name="Shape 11"/>
          <p:cNvSpPr/>
          <p:nvPr/>
        </p:nvSpPr>
        <p:spPr>
          <a:xfrm>
            <a:off x="9863733" y="3162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57175" y="28575"/>
                </a:moveTo>
                <a:cubicBezTo>
                  <a:pt x="257175" y="12769"/>
                  <a:pt x="244406" y="0"/>
                  <a:pt x="228600" y="0"/>
                </a:cubicBezTo>
                <a:cubicBezTo>
                  <a:pt x="212794" y="0"/>
                  <a:pt x="200025" y="12769"/>
                  <a:pt x="200025" y="28575"/>
                </a:cubicBezTo>
                <a:lnTo>
                  <a:pt x="200025" y="214313"/>
                </a:lnTo>
                <a:cubicBezTo>
                  <a:pt x="200025" y="222171"/>
                  <a:pt x="193596" y="228600"/>
                  <a:pt x="185738" y="228600"/>
                </a:cubicBezTo>
                <a:cubicBezTo>
                  <a:pt x="177879" y="228600"/>
                  <a:pt x="171450" y="222171"/>
                  <a:pt x="171450" y="214313"/>
                </a:cubicBezTo>
                <a:lnTo>
                  <a:pt x="171450" y="57150"/>
                </a:lnTo>
                <a:cubicBezTo>
                  <a:pt x="171450" y="41344"/>
                  <a:pt x="158681" y="28575"/>
                  <a:pt x="142875" y="28575"/>
                </a:cubicBezTo>
                <a:cubicBezTo>
                  <a:pt x="127069" y="28575"/>
                  <a:pt x="114300" y="41344"/>
                  <a:pt x="114300" y="57150"/>
                </a:cubicBezTo>
                <a:lnTo>
                  <a:pt x="114300" y="300038"/>
                </a:lnTo>
                <a:cubicBezTo>
                  <a:pt x="114300" y="301377"/>
                  <a:pt x="114300" y="302806"/>
                  <a:pt x="114389" y="304145"/>
                </a:cubicBezTo>
                <a:lnTo>
                  <a:pt x="60365" y="252710"/>
                </a:lnTo>
                <a:cubicBezTo>
                  <a:pt x="46077" y="239137"/>
                  <a:pt x="23485" y="239673"/>
                  <a:pt x="9823" y="253960"/>
                </a:cubicBezTo>
                <a:cubicBezTo>
                  <a:pt x="-3840" y="268248"/>
                  <a:pt x="-3215" y="290840"/>
                  <a:pt x="11073" y="304502"/>
                </a:cubicBezTo>
                <a:lnTo>
                  <a:pt x="111443" y="400050"/>
                </a:lnTo>
                <a:cubicBezTo>
                  <a:pt x="149929" y="436751"/>
                  <a:pt x="201097" y="457200"/>
                  <a:pt x="254318" y="457200"/>
                </a:cubicBezTo>
                <a:lnTo>
                  <a:pt x="271463" y="457200"/>
                </a:lnTo>
                <a:cubicBezTo>
                  <a:pt x="358259" y="457200"/>
                  <a:pt x="428625" y="386834"/>
                  <a:pt x="428625" y="300038"/>
                </a:cubicBezTo>
                <a:lnTo>
                  <a:pt x="428625" y="114300"/>
                </a:lnTo>
                <a:cubicBezTo>
                  <a:pt x="428625" y="98494"/>
                  <a:pt x="415856" y="85725"/>
                  <a:pt x="400050" y="85725"/>
                </a:cubicBezTo>
                <a:cubicBezTo>
                  <a:pt x="384244" y="85725"/>
                  <a:pt x="371475" y="98494"/>
                  <a:pt x="371475" y="114300"/>
                </a:cubicBezTo>
                <a:lnTo>
                  <a:pt x="371475" y="214313"/>
                </a:lnTo>
                <a:cubicBezTo>
                  <a:pt x="371475" y="222171"/>
                  <a:pt x="365046" y="228600"/>
                  <a:pt x="357188" y="228600"/>
                </a:cubicBezTo>
                <a:cubicBezTo>
                  <a:pt x="349329" y="228600"/>
                  <a:pt x="342900" y="222171"/>
                  <a:pt x="342900" y="214313"/>
                </a:cubicBezTo>
                <a:lnTo>
                  <a:pt x="342900" y="57150"/>
                </a:lnTo>
                <a:cubicBezTo>
                  <a:pt x="342900" y="41344"/>
                  <a:pt x="330131" y="28575"/>
                  <a:pt x="314325" y="28575"/>
                </a:cubicBezTo>
                <a:cubicBezTo>
                  <a:pt x="298519" y="28575"/>
                  <a:pt x="285750" y="41344"/>
                  <a:pt x="285750" y="57150"/>
                </a:cubicBezTo>
                <a:lnTo>
                  <a:pt x="285750" y="214313"/>
                </a:lnTo>
                <a:cubicBezTo>
                  <a:pt x="285750" y="222171"/>
                  <a:pt x="279321" y="228600"/>
                  <a:pt x="271463" y="228600"/>
                </a:cubicBezTo>
                <a:cubicBezTo>
                  <a:pt x="263604" y="228600"/>
                  <a:pt x="257175" y="222171"/>
                  <a:pt x="257175" y="214313"/>
                </a:cubicBezTo>
                <a:lnTo>
                  <a:pt x="257175" y="28575"/>
                </a:lnTo>
                <a:close/>
              </a:path>
            </a:pathLst>
          </a:custGeom>
          <a:solidFill>
            <a:srgbClr val="4D5EFF"/>
          </a:solidFill>
          <a:ln/>
        </p:spPr>
      </p:sp>
      <p:sp>
        <p:nvSpPr>
          <p:cNvPr id="17" name="Text 12"/>
          <p:cNvSpPr/>
          <p:nvPr/>
        </p:nvSpPr>
        <p:spPr>
          <a:xfrm>
            <a:off x="8195866" y="3784600"/>
            <a:ext cx="37973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30000"/>
              </a:lnSpc>
              <a:buNone/>
            </a:pPr>
            <a:r>
              <a:rPr lang="en-US" sz="1800" b="1" dirty="0">
                <a:solidFill>
                  <a:srgbClr val="34385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Action Intent</a:t>
            </a:r>
            <a:endParaRPr lang="en-US" sz="1600" dirty="0"/>
          </a:p>
        </p:txBody>
      </p:sp>
      <p:sp>
        <p:nvSpPr>
          <p:cNvPr id="18" name="Text 13"/>
          <p:cNvSpPr/>
          <p:nvPr/>
        </p:nvSpPr>
        <p:spPr>
          <a:xfrm>
            <a:off x="8449866" y="4241800"/>
            <a:ext cx="3289300" cy="762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34385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Detects pre-motor cortex activation, identifying the intention to move or act before it happens.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1D31E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7:28-d2nfa018bjvh7rlj0eug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635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23545" y="3815080"/>
            <a:ext cx="5547360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3200" dirty="0">
                <a:solidFill>
                  <a:srgbClr val="1D31E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Relay Therapy System</a:t>
            </a:r>
            <a:endParaRPr lang="en-US" sz="1600" dirty="0"/>
          </a:p>
        </p:txBody>
      </p:sp>
      <p:pic>
        <p:nvPicPr>
          <p:cNvPr id="4" name="Image 1" descr="https://kimi-img.moonshot.cn/pub/slides/slides_tmpl/image/25-08-27-20:07:28-d2nfa018bjvh7rlj0f60.png">    </p:cNvPr>
          <p:cNvPicPr>
            <a:picLocks noChangeAspect="1"/>
          </p:cNvPicPr>
          <p:nvPr/>
        </p:nvPicPr>
        <p:blipFill>
          <a:blip r:embed="rId2">
            <a:alphaModFix amt="23000"/>
          </a:blip>
          <a:stretch>
            <a:fillRect/>
          </a:stretch>
        </p:blipFill>
        <p:spPr>
          <a:xfrm flipH="1" rot="5400000">
            <a:off x="8475980" y="2972435"/>
            <a:ext cx="1301115" cy="976630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1874550" y="1562096"/>
            <a:ext cx="2284095" cy="233553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6" name="Text 2"/>
          <p:cNvSpPr/>
          <p:nvPr/>
        </p:nvSpPr>
        <p:spPr>
          <a:xfrm>
            <a:off x="1874550" y="1562096"/>
            <a:ext cx="2284095" cy="23355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ct val="110000"/>
              </a:lnSpc>
              <a:buNone/>
            </a:pPr>
            <a:r>
              <a:rPr lang="en-US" sz="13800" dirty="0">
                <a:solidFill>
                  <a:srgbClr val="1D31E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pic>
        <p:nvPicPr>
          <p:cNvPr id="7" name="Image 2" descr="https://kimi-img.moonshot.cn/pub/slides/slides_tmpl/image/25-08-27-20:07:28-d2nfa018bjvh7rlj0f70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1385" y="1950085"/>
            <a:ext cx="4074795" cy="3778250"/>
          </a:xfrm>
          <a:prstGeom prst="rect">
            <a:avLst/>
          </a:prstGeom>
        </p:spPr>
      </p:pic>
      <p:pic>
        <p:nvPicPr>
          <p:cNvPr id="8" name="Image 3" descr="https://kimi-img.moonshot.cn/pub/slides/slides_tmpl/image/25-08-27-20:07:28-d2nfa018bjvh7rlj0eu0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76180" y="0"/>
            <a:ext cx="2116455" cy="2286000"/>
          </a:xfrm>
          <a:prstGeom prst="rect">
            <a:avLst/>
          </a:prstGeom>
        </p:spPr>
      </p:pic>
      <p:pic>
        <p:nvPicPr>
          <p:cNvPr id="9" name="Image 4" descr="https://kimi-img.moonshot.cn/pub/slides/slides_tmpl/image/25-08-27-20:07:28-d2nfa018bjvh7rlj0et0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530850"/>
            <a:ext cx="1684020" cy="1327150"/>
          </a:xfrm>
          <a:prstGeom prst="rect">
            <a:avLst/>
          </a:prstGeom>
        </p:spPr>
      </p:pic>
    </p:spTree>
  </p:cSld>
  <p:clrMapOvr>
    <a:masterClrMapping/>
  </p:clrMapOvr>
  <p:transition>
    <p:fade/>
    <p:spd val="med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3F4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7:28-d2nfa018bjvh7rlj0eug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233275" cy="6881495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8-27-20:07:28-d2nfa018bjvh7rlj0et0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30850"/>
            <a:ext cx="1684020" cy="1327150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8-27-20:07:28-d2nfa018bjvh7rlj0eu0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6180" y="0"/>
            <a:ext cx="2116455" cy="2286000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254000" y="1955800"/>
            <a:ext cx="121920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00000"/>
              </a:lnSpc>
              <a:buNone/>
            </a:pPr>
            <a:r>
              <a:rPr lang="en-US" sz="3000" b="1" dirty="0">
                <a:solidFill>
                  <a:srgbClr val="3341B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The Relay Therapy System</a:t>
            </a:r>
            <a:endParaRPr lang="en-US" sz="1600" dirty="0"/>
          </a:p>
        </p:txBody>
      </p:sp>
      <p:sp>
        <p:nvSpPr>
          <p:cNvPr id="6" name="Text 1"/>
          <p:cNvSpPr/>
          <p:nvPr/>
        </p:nvSpPr>
        <p:spPr>
          <a:xfrm>
            <a:off x="254000" y="2463800"/>
            <a:ext cx="12192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20000"/>
              </a:lnSpc>
              <a:buNone/>
            </a:pPr>
            <a:r>
              <a:rPr lang="en-US" sz="2000" dirty="0">
                <a:solidFill>
                  <a:srgbClr val="6052C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Puppet Method Protocol</a:t>
            </a:r>
            <a:endParaRPr lang="en-US" sz="1600" dirty="0"/>
          </a:p>
        </p:txBody>
      </p:sp>
      <p:sp>
        <p:nvSpPr>
          <p:cNvPr id="7" name="Shape 2"/>
          <p:cNvSpPr/>
          <p:nvPr/>
        </p:nvSpPr>
        <p:spPr>
          <a:xfrm>
            <a:off x="254000" y="3225800"/>
            <a:ext cx="2921000" cy="1168400"/>
          </a:xfrm>
          <a:custGeom>
            <a:avLst/>
            <a:gdLst/>
            <a:ahLst/>
            <a:cxnLst/>
            <a:rect l="l" t="t" r="r" b="b"/>
            <a:pathLst>
              <a:path w="2921000" h="1168400">
                <a:moveTo>
                  <a:pt x="101604" y="0"/>
                </a:moveTo>
                <a:lnTo>
                  <a:pt x="2819396" y="0"/>
                </a:lnTo>
                <a:cubicBezTo>
                  <a:pt x="2875510" y="0"/>
                  <a:pt x="2921000" y="45490"/>
                  <a:pt x="2921000" y="101604"/>
                </a:cubicBezTo>
                <a:lnTo>
                  <a:pt x="2921000" y="1066796"/>
                </a:lnTo>
                <a:cubicBezTo>
                  <a:pt x="2921000" y="1122910"/>
                  <a:pt x="2875510" y="1168400"/>
                  <a:pt x="2819396" y="1168400"/>
                </a:cubicBezTo>
                <a:lnTo>
                  <a:pt x="101604" y="1168400"/>
                </a:lnTo>
                <a:cubicBezTo>
                  <a:pt x="45490" y="1168400"/>
                  <a:pt x="0" y="1122910"/>
                  <a:pt x="0" y="1066796"/>
                </a:cubicBezTo>
                <a:lnTo>
                  <a:pt x="0" y="101604"/>
                </a:lnTo>
                <a:cubicBezTo>
                  <a:pt x="0" y="45527"/>
                  <a:pt x="45527" y="0"/>
                  <a:pt x="101604" y="0"/>
                </a:cubicBezTo>
                <a:close/>
              </a:path>
            </a:pathLst>
          </a:custGeom>
          <a:solidFill>
            <a:srgbClr val="3341B8">
              <a:alpha val="10196"/>
            </a:srgbClr>
          </a:solidFill>
          <a:ln/>
        </p:spPr>
      </p:sp>
      <p:sp>
        <p:nvSpPr>
          <p:cNvPr id="8" name="Shape 3"/>
          <p:cNvSpPr/>
          <p:nvPr/>
        </p:nvSpPr>
        <p:spPr>
          <a:xfrm>
            <a:off x="1527175" y="34163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89297" y="41672"/>
                </a:moveTo>
                <a:cubicBezTo>
                  <a:pt x="89297" y="18678"/>
                  <a:pt x="107975" y="0"/>
                  <a:pt x="130969" y="0"/>
                </a:cubicBezTo>
                <a:lnTo>
                  <a:pt x="148828" y="0"/>
                </a:lnTo>
                <a:cubicBezTo>
                  <a:pt x="161999" y="0"/>
                  <a:pt x="172641" y="10641"/>
                  <a:pt x="172641" y="23812"/>
                </a:cubicBezTo>
                <a:lnTo>
                  <a:pt x="172641" y="357188"/>
                </a:lnTo>
                <a:cubicBezTo>
                  <a:pt x="172641" y="370359"/>
                  <a:pt x="161999" y="381000"/>
                  <a:pt x="148828" y="381000"/>
                </a:cubicBezTo>
                <a:lnTo>
                  <a:pt x="125016" y="381000"/>
                </a:lnTo>
                <a:cubicBezTo>
                  <a:pt x="102840" y="381000"/>
                  <a:pt x="84162" y="365820"/>
                  <a:pt x="78879" y="345281"/>
                </a:cubicBezTo>
                <a:cubicBezTo>
                  <a:pt x="78358" y="345281"/>
                  <a:pt x="77912" y="345281"/>
                  <a:pt x="77391" y="345281"/>
                </a:cubicBezTo>
                <a:cubicBezTo>
                  <a:pt x="44500" y="345281"/>
                  <a:pt x="17859" y="318641"/>
                  <a:pt x="17859" y="285750"/>
                </a:cubicBezTo>
                <a:cubicBezTo>
                  <a:pt x="17859" y="272355"/>
                  <a:pt x="22324" y="260003"/>
                  <a:pt x="29766" y="250031"/>
                </a:cubicBezTo>
                <a:cubicBezTo>
                  <a:pt x="15329" y="239167"/>
                  <a:pt x="5953" y="221903"/>
                  <a:pt x="5953" y="202406"/>
                </a:cubicBezTo>
                <a:cubicBezTo>
                  <a:pt x="5953" y="179412"/>
                  <a:pt x="19050" y="159395"/>
                  <a:pt x="38100" y="149498"/>
                </a:cubicBezTo>
                <a:cubicBezTo>
                  <a:pt x="32817" y="140568"/>
                  <a:pt x="29766" y="130150"/>
                  <a:pt x="29766" y="119063"/>
                </a:cubicBezTo>
                <a:cubicBezTo>
                  <a:pt x="29766" y="86171"/>
                  <a:pt x="56406" y="59531"/>
                  <a:pt x="89297" y="59531"/>
                </a:cubicBezTo>
                <a:lnTo>
                  <a:pt x="89297" y="41672"/>
                </a:lnTo>
                <a:close/>
                <a:moveTo>
                  <a:pt x="291703" y="41672"/>
                </a:moveTo>
                <a:lnTo>
                  <a:pt x="291703" y="59531"/>
                </a:lnTo>
                <a:cubicBezTo>
                  <a:pt x="324594" y="59531"/>
                  <a:pt x="351234" y="86171"/>
                  <a:pt x="351234" y="119063"/>
                </a:cubicBezTo>
                <a:cubicBezTo>
                  <a:pt x="351234" y="130225"/>
                  <a:pt x="348183" y="140643"/>
                  <a:pt x="342900" y="149498"/>
                </a:cubicBezTo>
                <a:cubicBezTo>
                  <a:pt x="362024" y="159395"/>
                  <a:pt x="375047" y="179338"/>
                  <a:pt x="375047" y="202406"/>
                </a:cubicBezTo>
                <a:cubicBezTo>
                  <a:pt x="375047" y="221903"/>
                  <a:pt x="365671" y="239167"/>
                  <a:pt x="351234" y="250031"/>
                </a:cubicBezTo>
                <a:cubicBezTo>
                  <a:pt x="358676" y="260003"/>
                  <a:pt x="363141" y="272355"/>
                  <a:pt x="363141" y="285750"/>
                </a:cubicBezTo>
                <a:cubicBezTo>
                  <a:pt x="363141" y="318641"/>
                  <a:pt x="336500" y="345281"/>
                  <a:pt x="303609" y="345281"/>
                </a:cubicBezTo>
                <a:cubicBezTo>
                  <a:pt x="303088" y="345281"/>
                  <a:pt x="302642" y="345281"/>
                  <a:pt x="302121" y="345281"/>
                </a:cubicBezTo>
                <a:cubicBezTo>
                  <a:pt x="296838" y="365820"/>
                  <a:pt x="278160" y="381000"/>
                  <a:pt x="255984" y="381000"/>
                </a:cubicBezTo>
                <a:lnTo>
                  <a:pt x="232172" y="381000"/>
                </a:lnTo>
                <a:cubicBezTo>
                  <a:pt x="219001" y="381000"/>
                  <a:pt x="208359" y="370359"/>
                  <a:pt x="208359" y="357188"/>
                </a:cubicBezTo>
                <a:lnTo>
                  <a:pt x="208359" y="23812"/>
                </a:lnTo>
                <a:cubicBezTo>
                  <a:pt x="208359" y="10641"/>
                  <a:pt x="219001" y="0"/>
                  <a:pt x="232172" y="0"/>
                </a:cubicBezTo>
                <a:lnTo>
                  <a:pt x="250031" y="0"/>
                </a:lnTo>
                <a:cubicBezTo>
                  <a:pt x="273025" y="0"/>
                  <a:pt x="291703" y="18678"/>
                  <a:pt x="291703" y="41672"/>
                </a:cubicBezTo>
                <a:close/>
              </a:path>
            </a:pathLst>
          </a:custGeom>
          <a:solidFill>
            <a:srgbClr val="3341B8"/>
          </a:solidFill>
          <a:ln/>
        </p:spPr>
      </p:sp>
      <p:sp>
        <p:nvSpPr>
          <p:cNvPr id="9" name="Text 4"/>
          <p:cNvSpPr/>
          <p:nvPr/>
        </p:nvSpPr>
        <p:spPr>
          <a:xfrm>
            <a:off x="421481" y="3937000"/>
            <a:ext cx="25908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30000"/>
              </a:lnSpc>
              <a:buNone/>
            </a:pPr>
            <a:r>
              <a:rPr lang="en-US" sz="1600" b="1" dirty="0">
                <a:solidFill>
                  <a:srgbClr val="34385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Neurodivergent Mind</a:t>
            </a:r>
            <a:endParaRPr lang="en-US" sz="1600" dirty="0"/>
          </a:p>
        </p:txBody>
      </p:sp>
      <p:sp>
        <p:nvSpPr>
          <p:cNvPr id="10" name="Shape 5"/>
          <p:cNvSpPr/>
          <p:nvPr/>
        </p:nvSpPr>
        <p:spPr>
          <a:xfrm>
            <a:off x="3175000" y="3784600"/>
            <a:ext cx="1460500" cy="50800"/>
          </a:xfrm>
          <a:custGeom>
            <a:avLst/>
            <a:gdLst/>
            <a:ahLst/>
            <a:cxnLst/>
            <a:rect l="l" t="t" r="r" b="b"/>
            <a:pathLst>
              <a:path w="1460500" h="50800">
                <a:moveTo>
                  <a:pt x="0" y="0"/>
                </a:moveTo>
                <a:lnTo>
                  <a:pt x="1460500" y="0"/>
                </a:lnTo>
                <a:lnTo>
                  <a:pt x="14605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gradFill rotWithShape="1" flip="none">
            <a:gsLst>
              <a:gs pos="0">
                <a:srgbClr val="3341B8"/>
              </a:gs>
              <a:gs pos="100000">
                <a:srgbClr val="6052C8"/>
              </a:gs>
            </a:gsLst>
            <a:lin ang="0" scaled="1"/>
          </a:gradFill>
          <a:ln/>
        </p:spPr>
      </p:sp>
      <p:sp>
        <p:nvSpPr>
          <p:cNvPr id="11" name="Shape 6"/>
          <p:cNvSpPr/>
          <p:nvPr/>
        </p:nvSpPr>
        <p:spPr>
          <a:xfrm>
            <a:off x="4635500" y="3225800"/>
            <a:ext cx="2921000" cy="1168400"/>
          </a:xfrm>
          <a:custGeom>
            <a:avLst/>
            <a:gdLst/>
            <a:ahLst/>
            <a:cxnLst/>
            <a:rect l="l" t="t" r="r" b="b"/>
            <a:pathLst>
              <a:path w="2921000" h="1168400">
                <a:moveTo>
                  <a:pt x="101604" y="0"/>
                </a:moveTo>
                <a:lnTo>
                  <a:pt x="2819396" y="0"/>
                </a:lnTo>
                <a:cubicBezTo>
                  <a:pt x="2875510" y="0"/>
                  <a:pt x="2921000" y="45490"/>
                  <a:pt x="2921000" y="101604"/>
                </a:cubicBezTo>
                <a:lnTo>
                  <a:pt x="2921000" y="1066796"/>
                </a:lnTo>
                <a:cubicBezTo>
                  <a:pt x="2921000" y="1122910"/>
                  <a:pt x="2875510" y="1168400"/>
                  <a:pt x="2819396" y="1168400"/>
                </a:cubicBezTo>
                <a:lnTo>
                  <a:pt x="101604" y="1168400"/>
                </a:lnTo>
                <a:cubicBezTo>
                  <a:pt x="45490" y="1168400"/>
                  <a:pt x="0" y="1122910"/>
                  <a:pt x="0" y="1066796"/>
                </a:cubicBezTo>
                <a:lnTo>
                  <a:pt x="0" y="101604"/>
                </a:lnTo>
                <a:cubicBezTo>
                  <a:pt x="0" y="45527"/>
                  <a:pt x="45527" y="0"/>
                  <a:pt x="101604" y="0"/>
                </a:cubicBezTo>
                <a:close/>
              </a:path>
            </a:pathLst>
          </a:custGeom>
          <a:solidFill>
            <a:srgbClr val="6052C8">
              <a:alpha val="10196"/>
            </a:srgbClr>
          </a:solidFill>
          <a:ln/>
        </p:spPr>
      </p:sp>
      <p:sp>
        <p:nvSpPr>
          <p:cNvPr id="12" name="Shape 7"/>
          <p:cNvSpPr/>
          <p:nvPr/>
        </p:nvSpPr>
        <p:spPr>
          <a:xfrm>
            <a:off x="5908675" y="34163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130969" y="17859"/>
                </a:moveTo>
                <a:cubicBezTo>
                  <a:pt x="130969" y="7962"/>
                  <a:pt x="123006" y="0"/>
                  <a:pt x="113109" y="0"/>
                </a:cubicBezTo>
                <a:cubicBezTo>
                  <a:pt x="103212" y="0"/>
                  <a:pt x="95250" y="7962"/>
                  <a:pt x="95250" y="17859"/>
                </a:cubicBezTo>
                <a:lnTo>
                  <a:pt x="95250" y="47625"/>
                </a:lnTo>
                <a:cubicBezTo>
                  <a:pt x="68982" y="47625"/>
                  <a:pt x="47625" y="68982"/>
                  <a:pt x="47625" y="95250"/>
                </a:cubicBezTo>
                <a:lnTo>
                  <a:pt x="17859" y="95250"/>
                </a:lnTo>
                <a:cubicBezTo>
                  <a:pt x="7962" y="95250"/>
                  <a:pt x="0" y="103212"/>
                  <a:pt x="0" y="113109"/>
                </a:cubicBezTo>
                <a:cubicBezTo>
                  <a:pt x="0" y="123006"/>
                  <a:pt x="7962" y="130969"/>
                  <a:pt x="17859" y="130969"/>
                </a:cubicBezTo>
                <a:lnTo>
                  <a:pt x="47625" y="130969"/>
                </a:lnTo>
                <a:lnTo>
                  <a:pt x="47625" y="172641"/>
                </a:lnTo>
                <a:lnTo>
                  <a:pt x="17859" y="172641"/>
                </a:lnTo>
                <a:cubicBezTo>
                  <a:pt x="7962" y="172641"/>
                  <a:pt x="0" y="180603"/>
                  <a:pt x="0" y="190500"/>
                </a:cubicBezTo>
                <a:cubicBezTo>
                  <a:pt x="0" y="200397"/>
                  <a:pt x="7962" y="208359"/>
                  <a:pt x="17859" y="208359"/>
                </a:cubicBezTo>
                <a:lnTo>
                  <a:pt x="47625" y="208359"/>
                </a:lnTo>
                <a:lnTo>
                  <a:pt x="47625" y="250031"/>
                </a:lnTo>
                <a:lnTo>
                  <a:pt x="17859" y="250031"/>
                </a:lnTo>
                <a:cubicBezTo>
                  <a:pt x="7962" y="250031"/>
                  <a:pt x="0" y="257994"/>
                  <a:pt x="0" y="267891"/>
                </a:cubicBezTo>
                <a:cubicBezTo>
                  <a:pt x="0" y="277788"/>
                  <a:pt x="7962" y="285750"/>
                  <a:pt x="17859" y="285750"/>
                </a:cubicBezTo>
                <a:lnTo>
                  <a:pt x="47625" y="285750"/>
                </a:lnTo>
                <a:cubicBezTo>
                  <a:pt x="47625" y="312018"/>
                  <a:pt x="68982" y="333375"/>
                  <a:pt x="95250" y="333375"/>
                </a:cubicBezTo>
                <a:lnTo>
                  <a:pt x="95250" y="363141"/>
                </a:lnTo>
                <a:cubicBezTo>
                  <a:pt x="95250" y="373038"/>
                  <a:pt x="103212" y="381000"/>
                  <a:pt x="113109" y="381000"/>
                </a:cubicBezTo>
                <a:cubicBezTo>
                  <a:pt x="123006" y="381000"/>
                  <a:pt x="130969" y="373038"/>
                  <a:pt x="130969" y="363141"/>
                </a:cubicBezTo>
                <a:lnTo>
                  <a:pt x="130969" y="333375"/>
                </a:lnTo>
                <a:lnTo>
                  <a:pt x="172641" y="333375"/>
                </a:lnTo>
                <a:lnTo>
                  <a:pt x="172641" y="363141"/>
                </a:lnTo>
                <a:cubicBezTo>
                  <a:pt x="172641" y="373038"/>
                  <a:pt x="180603" y="381000"/>
                  <a:pt x="190500" y="381000"/>
                </a:cubicBezTo>
                <a:cubicBezTo>
                  <a:pt x="200397" y="381000"/>
                  <a:pt x="208359" y="373038"/>
                  <a:pt x="208359" y="363141"/>
                </a:cubicBezTo>
                <a:lnTo>
                  <a:pt x="208359" y="333375"/>
                </a:lnTo>
                <a:lnTo>
                  <a:pt x="250031" y="333375"/>
                </a:lnTo>
                <a:lnTo>
                  <a:pt x="250031" y="363141"/>
                </a:lnTo>
                <a:cubicBezTo>
                  <a:pt x="250031" y="373038"/>
                  <a:pt x="257994" y="381000"/>
                  <a:pt x="267891" y="381000"/>
                </a:cubicBezTo>
                <a:cubicBezTo>
                  <a:pt x="277788" y="381000"/>
                  <a:pt x="285750" y="373038"/>
                  <a:pt x="285750" y="363141"/>
                </a:cubicBezTo>
                <a:lnTo>
                  <a:pt x="285750" y="333375"/>
                </a:lnTo>
                <a:cubicBezTo>
                  <a:pt x="312018" y="333375"/>
                  <a:pt x="333375" y="312018"/>
                  <a:pt x="333375" y="285750"/>
                </a:cubicBezTo>
                <a:lnTo>
                  <a:pt x="363141" y="285750"/>
                </a:lnTo>
                <a:cubicBezTo>
                  <a:pt x="373038" y="285750"/>
                  <a:pt x="381000" y="277788"/>
                  <a:pt x="381000" y="267891"/>
                </a:cubicBezTo>
                <a:cubicBezTo>
                  <a:pt x="381000" y="257994"/>
                  <a:pt x="373038" y="250031"/>
                  <a:pt x="363141" y="250031"/>
                </a:cubicBezTo>
                <a:lnTo>
                  <a:pt x="333375" y="250031"/>
                </a:lnTo>
                <a:lnTo>
                  <a:pt x="333375" y="208359"/>
                </a:lnTo>
                <a:lnTo>
                  <a:pt x="363141" y="208359"/>
                </a:lnTo>
                <a:cubicBezTo>
                  <a:pt x="373038" y="208359"/>
                  <a:pt x="381000" y="200397"/>
                  <a:pt x="381000" y="190500"/>
                </a:cubicBezTo>
                <a:cubicBezTo>
                  <a:pt x="381000" y="180603"/>
                  <a:pt x="373038" y="172641"/>
                  <a:pt x="363141" y="172641"/>
                </a:cubicBezTo>
                <a:lnTo>
                  <a:pt x="333375" y="172641"/>
                </a:lnTo>
                <a:lnTo>
                  <a:pt x="333375" y="130969"/>
                </a:lnTo>
                <a:lnTo>
                  <a:pt x="363141" y="130969"/>
                </a:lnTo>
                <a:cubicBezTo>
                  <a:pt x="373038" y="130969"/>
                  <a:pt x="381000" y="123006"/>
                  <a:pt x="381000" y="113109"/>
                </a:cubicBezTo>
                <a:cubicBezTo>
                  <a:pt x="381000" y="103212"/>
                  <a:pt x="373038" y="95250"/>
                  <a:pt x="363141" y="95250"/>
                </a:cubicBezTo>
                <a:lnTo>
                  <a:pt x="333375" y="95250"/>
                </a:lnTo>
                <a:cubicBezTo>
                  <a:pt x="333375" y="68982"/>
                  <a:pt x="312018" y="47625"/>
                  <a:pt x="285750" y="47625"/>
                </a:cubicBezTo>
                <a:lnTo>
                  <a:pt x="285750" y="17859"/>
                </a:lnTo>
                <a:cubicBezTo>
                  <a:pt x="285750" y="7962"/>
                  <a:pt x="277788" y="0"/>
                  <a:pt x="267891" y="0"/>
                </a:cubicBezTo>
                <a:cubicBezTo>
                  <a:pt x="257994" y="0"/>
                  <a:pt x="250031" y="7962"/>
                  <a:pt x="250031" y="17859"/>
                </a:cubicBezTo>
                <a:lnTo>
                  <a:pt x="250031" y="47625"/>
                </a:lnTo>
                <a:lnTo>
                  <a:pt x="208359" y="47625"/>
                </a:lnTo>
                <a:lnTo>
                  <a:pt x="208359" y="17859"/>
                </a:lnTo>
                <a:cubicBezTo>
                  <a:pt x="208359" y="7962"/>
                  <a:pt x="200397" y="0"/>
                  <a:pt x="190500" y="0"/>
                </a:cubicBezTo>
                <a:cubicBezTo>
                  <a:pt x="180603" y="0"/>
                  <a:pt x="172641" y="7962"/>
                  <a:pt x="172641" y="17859"/>
                </a:cubicBezTo>
                <a:lnTo>
                  <a:pt x="172641" y="47625"/>
                </a:lnTo>
                <a:lnTo>
                  <a:pt x="130969" y="47625"/>
                </a:lnTo>
                <a:lnTo>
                  <a:pt x="130969" y="17859"/>
                </a:lnTo>
                <a:close/>
                <a:moveTo>
                  <a:pt x="119063" y="95250"/>
                </a:moveTo>
                <a:lnTo>
                  <a:pt x="261938" y="95250"/>
                </a:lnTo>
                <a:cubicBezTo>
                  <a:pt x="275109" y="95250"/>
                  <a:pt x="285750" y="105891"/>
                  <a:pt x="285750" y="119063"/>
                </a:cubicBezTo>
                <a:lnTo>
                  <a:pt x="285750" y="261938"/>
                </a:lnTo>
                <a:cubicBezTo>
                  <a:pt x="285750" y="275109"/>
                  <a:pt x="275109" y="285750"/>
                  <a:pt x="261938" y="285750"/>
                </a:cubicBezTo>
                <a:lnTo>
                  <a:pt x="119063" y="285750"/>
                </a:lnTo>
                <a:cubicBezTo>
                  <a:pt x="105891" y="285750"/>
                  <a:pt x="95250" y="275109"/>
                  <a:pt x="95250" y="261938"/>
                </a:cubicBezTo>
                <a:lnTo>
                  <a:pt x="95250" y="119063"/>
                </a:lnTo>
                <a:cubicBezTo>
                  <a:pt x="95250" y="105891"/>
                  <a:pt x="105891" y="95250"/>
                  <a:pt x="119063" y="95250"/>
                </a:cubicBezTo>
                <a:close/>
                <a:moveTo>
                  <a:pt x="130969" y="130969"/>
                </a:moveTo>
                <a:lnTo>
                  <a:pt x="130969" y="250031"/>
                </a:lnTo>
                <a:lnTo>
                  <a:pt x="250031" y="250031"/>
                </a:lnTo>
                <a:lnTo>
                  <a:pt x="250031" y="130969"/>
                </a:lnTo>
                <a:lnTo>
                  <a:pt x="130969" y="130969"/>
                </a:lnTo>
                <a:close/>
              </a:path>
            </a:pathLst>
          </a:custGeom>
          <a:solidFill>
            <a:srgbClr val="6052C8"/>
          </a:solidFill>
          <a:ln/>
        </p:spPr>
      </p:sp>
      <p:sp>
        <p:nvSpPr>
          <p:cNvPr id="13" name="Text 8"/>
          <p:cNvSpPr/>
          <p:nvPr/>
        </p:nvSpPr>
        <p:spPr>
          <a:xfrm>
            <a:off x="5187950" y="3937000"/>
            <a:ext cx="18161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30000"/>
              </a:lnSpc>
              <a:buNone/>
            </a:pPr>
            <a:r>
              <a:rPr lang="en-US" sz="1600" b="1" dirty="0">
                <a:solidFill>
                  <a:srgbClr val="34385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BCI Detection</a:t>
            </a:r>
            <a:endParaRPr lang="en-US" sz="1600" dirty="0"/>
          </a:p>
        </p:txBody>
      </p:sp>
      <p:sp>
        <p:nvSpPr>
          <p:cNvPr id="14" name="Shape 9"/>
          <p:cNvSpPr/>
          <p:nvPr/>
        </p:nvSpPr>
        <p:spPr>
          <a:xfrm>
            <a:off x="7556500" y="3784600"/>
            <a:ext cx="1460500" cy="50800"/>
          </a:xfrm>
          <a:custGeom>
            <a:avLst/>
            <a:gdLst/>
            <a:ahLst/>
            <a:cxnLst/>
            <a:rect l="l" t="t" r="r" b="b"/>
            <a:pathLst>
              <a:path w="1460500" h="50800">
                <a:moveTo>
                  <a:pt x="0" y="0"/>
                </a:moveTo>
                <a:lnTo>
                  <a:pt x="1460500" y="0"/>
                </a:lnTo>
                <a:lnTo>
                  <a:pt x="14605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gradFill rotWithShape="1" flip="none">
            <a:gsLst>
              <a:gs pos="0">
                <a:srgbClr val="6052C8"/>
              </a:gs>
              <a:gs pos="100000">
                <a:srgbClr val="4D5EFF"/>
              </a:gs>
            </a:gsLst>
            <a:lin ang="0" scaled="1"/>
          </a:gradFill>
          <a:ln/>
        </p:spPr>
      </p:sp>
      <p:sp>
        <p:nvSpPr>
          <p:cNvPr id="15" name="Shape 10"/>
          <p:cNvSpPr/>
          <p:nvPr/>
        </p:nvSpPr>
        <p:spPr>
          <a:xfrm>
            <a:off x="9017000" y="3225800"/>
            <a:ext cx="2921000" cy="1168400"/>
          </a:xfrm>
          <a:custGeom>
            <a:avLst/>
            <a:gdLst/>
            <a:ahLst/>
            <a:cxnLst/>
            <a:rect l="l" t="t" r="r" b="b"/>
            <a:pathLst>
              <a:path w="2921000" h="1168400">
                <a:moveTo>
                  <a:pt x="101604" y="0"/>
                </a:moveTo>
                <a:lnTo>
                  <a:pt x="2819396" y="0"/>
                </a:lnTo>
                <a:cubicBezTo>
                  <a:pt x="2875510" y="0"/>
                  <a:pt x="2921000" y="45490"/>
                  <a:pt x="2921000" y="101604"/>
                </a:cubicBezTo>
                <a:lnTo>
                  <a:pt x="2921000" y="1066796"/>
                </a:lnTo>
                <a:cubicBezTo>
                  <a:pt x="2921000" y="1122910"/>
                  <a:pt x="2875510" y="1168400"/>
                  <a:pt x="2819396" y="1168400"/>
                </a:cubicBezTo>
                <a:lnTo>
                  <a:pt x="101604" y="1168400"/>
                </a:lnTo>
                <a:cubicBezTo>
                  <a:pt x="45490" y="1168400"/>
                  <a:pt x="0" y="1122910"/>
                  <a:pt x="0" y="1066796"/>
                </a:cubicBezTo>
                <a:lnTo>
                  <a:pt x="0" y="101604"/>
                </a:lnTo>
                <a:cubicBezTo>
                  <a:pt x="0" y="45527"/>
                  <a:pt x="45527" y="0"/>
                  <a:pt x="101604" y="0"/>
                </a:cubicBezTo>
                <a:close/>
              </a:path>
            </a:pathLst>
          </a:custGeom>
          <a:solidFill>
            <a:srgbClr val="4D5EFF">
              <a:alpha val="20000"/>
            </a:srgbClr>
          </a:solidFill>
          <a:ln/>
        </p:spPr>
      </p:sp>
      <p:sp>
        <p:nvSpPr>
          <p:cNvPr id="16" name="Shape 11"/>
          <p:cNvSpPr/>
          <p:nvPr/>
        </p:nvSpPr>
        <p:spPr>
          <a:xfrm>
            <a:off x="10290175" y="34163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174501" y="69131"/>
                </a:moveTo>
                <a:cubicBezTo>
                  <a:pt x="185142" y="101054"/>
                  <a:pt x="174278" y="133276"/>
                  <a:pt x="150242" y="141163"/>
                </a:cubicBezTo>
                <a:cubicBezTo>
                  <a:pt x="126206" y="149051"/>
                  <a:pt x="98078" y="129555"/>
                  <a:pt x="87437" y="97631"/>
                </a:cubicBezTo>
                <a:cubicBezTo>
                  <a:pt x="76795" y="65708"/>
                  <a:pt x="87660" y="33486"/>
                  <a:pt x="111696" y="25598"/>
                </a:cubicBezTo>
                <a:cubicBezTo>
                  <a:pt x="135731" y="17711"/>
                  <a:pt x="163860" y="37207"/>
                  <a:pt x="174501" y="69131"/>
                </a:cubicBezTo>
                <a:close/>
                <a:moveTo>
                  <a:pt x="74712" y="147786"/>
                </a:moveTo>
                <a:cubicBezTo>
                  <a:pt x="88776" y="171896"/>
                  <a:pt x="85353" y="199951"/>
                  <a:pt x="67121" y="210369"/>
                </a:cubicBezTo>
                <a:cubicBezTo>
                  <a:pt x="48890" y="220787"/>
                  <a:pt x="22696" y="209699"/>
                  <a:pt x="8706" y="185589"/>
                </a:cubicBezTo>
                <a:cubicBezTo>
                  <a:pt x="-5283" y="161479"/>
                  <a:pt x="-1935" y="133424"/>
                  <a:pt x="16297" y="123006"/>
                </a:cubicBezTo>
                <a:cubicBezTo>
                  <a:pt x="34528" y="112588"/>
                  <a:pt x="60722" y="123676"/>
                  <a:pt x="74712" y="147786"/>
                </a:cubicBezTo>
                <a:close/>
                <a:moveTo>
                  <a:pt x="51495" y="298549"/>
                </a:moveTo>
                <a:cubicBezTo>
                  <a:pt x="90488" y="193402"/>
                  <a:pt x="159767" y="166688"/>
                  <a:pt x="190500" y="166688"/>
                </a:cubicBezTo>
                <a:cubicBezTo>
                  <a:pt x="221233" y="166688"/>
                  <a:pt x="290513" y="193402"/>
                  <a:pt x="329505" y="298549"/>
                </a:cubicBezTo>
                <a:cubicBezTo>
                  <a:pt x="332184" y="305767"/>
                  <a:pt x="333375" y="313506"/>
                  <a:pt x="333375" y="321246"/>
                </a:cubicBezTo>
                <a:lnTo>
                  <a:pt x="333375" y="322436"/>
                </a:lnTo>
                <a:cubicBezTo>
                  <a:pt x="333375" y="341635"/>
                  <a:pt x="317822" y="357188"/>
                  <a:pt x="298624" y="357188"/>
                </a:cubicBezTo>
                <a:cubicBezTo>
                  <a:pt x="290066" y="357188"/>
                  <a:pt x="281583" y="356146"/>
                  <a:pt x="273323" y="354062"/>
                </a:cubicBezTo>
                <a:lnTo>
                  <a:pt x="207838" y="337691"/>
                </a:lnTo>
                <a:cubicBezTo>
                  <a:pt x="196453" y="334863"/>
                  <a:pt x="184547" y="334863"/>
                  <a:pt x="173162" y="337691"/>
                </a:cubicBezTo>
                <a:lnTo>
                  <a:pt x="107677" y="354062"/>
                </a:lnTo>
                <a:cubicBezTo>
                  <a:pt x="99417" y="356146"/>
                  <a:pt x="90934" y="357188"/>
                  <a:pt x="82376" y="357188"/>
                </a:cubicBezTo>
                <a:cubicBezTo>
                  <a:pt x="63178" y="357188"/>
                  <a:pt x="47625" y="341635"/>
                  <a:pt x="47625" y="322436"/>
                </a:cubicBezTo>
                <a:lnTo>
                  <a:pt x="47625" y="321246"/>
                </a:lnTo>
                <a:cubicBezTo>
                  <a:pt x="47625" y="313506"/>
                  <a:pt x="48816" y="305767"/>
                  <a:pt x="51495" y="298549"/>
                </a:cubicBezTo>
                <a:close/>
                <a:moveTo>
                  <a:pt x="313879" y="210369"/>
                </a:moveTo>
                <a:cubicBezTo>
                  <a:pt x="295647" y="199951"/>
                  <a:pt x="292224" y="171896"/>
                  <a:pt x="306288" y="147786"/>
                </a:cubicBezTo>
                <a:cubicBezTo>
                  <a:pt x="320353" y="123676"/>
                  <a:pt x="346472" y="112588"/>
                  <a:pt x="364703" y="123006"/>
                </a:cubicBezTo>
                <a:cubicBezTo>
                  <a:pt x="382935" y="133424"/>
                  <a:pt x="386358" y="161479"/>
                  <a:pt x="372294" y="185589"/>
                </a:cubicBezTo>
                <a:cubicBezTo>
                  <a:pt x="358229" y="209699"/>
                  <a:pt x="332110" y="220787"/>
                  <a:pt x="313879" y="210369"/>
                </a:cubicBezTo>
                <a:close/>
                <a:moveTo>
                  <a:pt x="230758" y="141163"/>
                </a:moveTo>
                <a:cubicBezTo>
                  <a:pt x="206722" y="133276"/>
                  <a:pt x="195858" y="101054"/>
                  <a:pt x="206499" y="69131"/>
                </a:cubicBezTo>
                <a:cubicBezTo>
                  <a:pt x="217140" y="37207"/>
                  <a:pt x="245269" y="17711"/>
                  <a:pt x="269304" y="25598"/>
                </a:cubicBezTo>
                <a:cubicBezTo>
                  <a:pt x="293340" y="33486"/>
                  <a:pt x="304205" y="65708"/>
                  <a:pt x="293563" y="97631"/>
                </a:cubicBezTo>
                <a:cubicBezTo>
                  <a:pt x="282922" y="129555"/>
                  <a:pt x="254794" y="149051"/>
                  <a:pt x="230758" y="141163"/>
                </a:cubicBezTo>
                <a:close/>
              </a:path>
            </a:pathLst>
          </a:custGeom>
          <a:solidFill>
            <a:srgbClr val="4D5EFF"/>
          </a:solidFill>
          <a:ln/>
        </p:spPr>
      </p:sp>
      <p:sp>
        <p:nvSpPr>
          <p:cNvPr id="17" name="Text 12"/>
          <p:cNvSpPr/>
          <p:nvPr/>
        </p:nvSpPr>
        <p:spPr>
          <a:xfrm>
            <a:off x="9340652" y="3937000"/>
            <a:ext cx="22733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30000"/>
              </a:lnSpc>
              <a:buNone/>
            </a:pPr>
            <a:r>
              <a:rPr lang="en-US" sz="1600" b="1" dirty="0">
                <a:solidFill>
                  <a:srgbClr val="34385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Puppet Expression</a:t>
            </a:r>
            <a:endParaRPr lang="en-US" sz="1600" dirty="0"/>
          </a:p>
        </p:txBody>
      </p:sp>
      <p:sp>
        <p:nvSpPr>
          <p:cNvPr id="18" name="Shape 13"/>
          <p:cNvSpPr/>
          <p:nvPr/>
        </p:nvSpPr>
        <p:spPr>
          <a:xfrm>
            <a:off x="4121150" y="4597400"/>
            <a:ext cx="228600" cy="304800"/>
          </a:xfrm>
          <a:custGeom>
            <a:avLst/>
            <a:gdLst/>
            <a:ahLst/>
            <a:cxnLst/>
            <a:rect l="l" t="t" r="r" b="b"/>
            <a:pathLst>
              <a:path w="228600" h="304800">
                <a:moveTo>
                  <a:pt x="127754" y="10358"/>
                </a:moveTo>
                <a:cubicBezTo>
                  <a:pt x="120313" y="2917"/>
                  <a:pt x="108228" y="2917"/>
                  <a:pt x="100786" y="10358"/>
                </a:cubicBezTo>
                <a:lnTo>
                  <a:pt x="5536" y="105608"/>
                </a:lnTo>
                <a:cubicBezTo>
                  <a:pt x="-1905" y="113050"/>
                  <a:pt x="-1905" y="125135"/>
                  <a:pt x="5536" y="132576"/>
                </a:cubicBezTo>
                <a:cubicBezTo>
                  <a:pt x="12978" y="140018"/>
                  <a:pt x="25063" y="140018"/>
                  <a:pt x="32504" y="132576"/>
                </a:cubicBezTo>
                <a:lnTo>
                  <a:pt x="95250" y="69830"/>
                </a:lnTo>
                <a:lnTo>
                  <a:pt x="95250" y="290513"/>
                </a:lnTo>
                <a:cubicBezTo>
                  <a:pt x="95250" y="301050"/>
                  <a:pt x="103763" y="309563"/>
                  <a:pt x="114300" y="309563"/>
                </a:cubicBezTo>
                <a:cubicBezTo>
                  <a:pt x="124837" y="309563"/>
                  <a:pt x="133350" y="301050"/>
                  <a:pt x="133350" y="290513"/>
                </a:cubicBezTo>
                <a:lnTo>
                  <a:pt x="133350" y="69830"/>
                </a:lnTo>
                <a:lnTo>
                  <a:pt x="196096" y="132576"/>
                </a:lnTo>
                <a:cubicBezTo>
                  <a:pt x="203537" y="140018"/>
                  <a:pt x="215622" y="140018"/>
                  <a:pt x="223064" y="132576"/>
                </a:cubicBezTo>
                <a:cubicBezTo>
                  <a:pt x="230505" y="125135"/>
                  <a:pt x="230505" y="113050"/>
                  <a:pt x="223064" y="105608"/>
                </a:cubicBezTo>
                <a:lnTo>
                  <a:pt x="127814" y="10358"/>
                </a:lnTo>
                <a:close/>
              </a:path>
            </a:pathLst>
          </a:custGeom>
          <a:solidFill>
            <a:srgbClr val="4D5EFF"/>
          </a:solidFill>
          <a:ln/>
        </p:spPr>
      </p:sp>
      <p:sp>
        <p:nvSpPr>
          <p:cNvPr id="19" name="Text 14"/>
          <p:cNvSpPr/>
          <p:nvPr/>
        </p:nvSpPr>
        <p:spPr>
          <a:xfrm>
            <a:off x="4527550" y="4622800"/>
            <a:ext cx="36449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20000"/>
              </a:lnSpc>
              <a:buNone/>
            </a:pPr>
            <a:r>
              <a:rPr lang="en-US" sz="1400" b="1" dirty="0">
                <a:solidFill>
                  <a:srgbClr val="4D5E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Authentic Feedback &amp; Reinforcement</a:t>
            </a:r>
            <a:endParaRPr lang="en-US" sz="1600" dirty="0"/>
          </a:p>
        </p:txBody>
      </p:sp>
      <p:sp>
        <p:nvSpPr>
          <p:cNvPr id="20" name="Shape 15"/>
          <p:cNvSpPr/>
          <p:nvPr/>
        </p:nvSpPr>
        <p:spPr>
          <a:xfrm>
            <a:off x="7842250" y="4597400"/>
            <a:ext cx="228600" cy="304800"/>
          </a:xfrm>
          <a:custGeom>
            <a:avLst/>
            <a:gdLst/>
            <a:ahLst/>
            <a:cxnLst/>
            <a:rect l="l" t="t" r="r" b="b"/>
            <a:pathLst>
              <a:path w="228600" h="304800">
                <a:moveTo>
                  <a:pt x="127754" y="10358"/>
                </a:moveTo>
                <a:cubicBezTo>
                  <a:pt x="120313" y="2917"/>
                  <a:pt x="108228" y="2917"/>
                  <a:pt x="100786" y="10358"/>
                </a:cubicBezTo>
                <a:lnTo>
                  <a:pt x="5536" y="105608"/>
                </a:lnTo>
                <a:cubicBezTo>
                  <a:pt x="-1905" y="113050"/>
                  <a:pt x="-1905" y="125135"/>
                  <a:pt x="5536" y="132576"/>
                </a:cubicBezTo>
                <a:cubicBezTo>
                  <a:pt x="12978" y="140018"/>
                  <a:pt x="25063" y="140018"/>
                  <a:pt x="32504" y="132576"/>
                </a:cubicBezTo>
                <a:lnTo>
                  <a:pt x="95250" y="69830"/>
                </a:lnTo>
                <a:lnTo>
                  <a:pt x="95250" y="290513"/>
                </a:lnTo>
                <a:cubicBezTo>
                  <a:pt x="95250" y="301050"/>
                  <a:pt x="103763" y="309563"/>
                  <a:pt x="114300" y="309563"/>
                </a:cubicBezTo>
                <a:cubicBezTo>
                  <a:pt x="124837" y="309563"/>
                  <a:pt x="133350" y="301050"/>
                  <a:pt x="133350" y="290513"/>
                </a:cubicBezTo>
                <a:lnTo>
                  <a:pt x="133350" y="69830"/>
                </a:lnTo>
                <a:lnTo>
                  <a:pt x="196096" y="132576"/>
                </a:lnTo>
                <a:cubicBezTo>
                  <a:pt x="203537" y="140018"/>
                  <a:pt x="215622" y="140018"/>
                  <a:pt x="223064" y="132576"/>
                </a:cubicBezTo>
                <a:cubicBezTo>
                  <a:pt x="230505" y="125135"/>
                  <a:pt x="230505" y="113050"/>
                  <a:pt x="223064" y="105608"/>
                </a:cubicBezTo>
                <a:lnTo>
                  <a:pt x="127814" y="10358"/>
                </a:lnTo>
                <a:close/>
              </a:path>
            </a:pathLst>
          </a:custGeom>
          <a:solidFill>
            <a:srgbClr val="4D5EFF"/>
          </a:solidFill>
          <a:ln/>
        </p:spPr>
      </p:sp>
    </p:spTree>
  </p:cSld>
  <p:clrMapOvr>
    <a:masterClrMapping/>
  </p:clrMapOvr>
  <p:transition>
    <p:fade/>
    <p:spd val="med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3F4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7:28-d2nfa018bjvh7rlj0eug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233275" cy="6881495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8-27-20:07:28-d2nfa018bjvh7rlj0et0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30850"/>
            <a:ext cx="1684020" cy="1327150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8-27-20:07:28-d2nfa018bjvh7rlj0eu0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6180" y="0"/>
            <a:ext cx="2116455" cy="2286000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254000" y="254000"/>
            <a:ext cx="60452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00000"/>
              </a:lnSpc>
              <a:buNone/>
            </a:pPr>
            <a:r>
              <a:rPr lang="en-US" sz="3000" b="1" dirty="0">
                <a:solidFill>
                  <a:srgbClr val="3341B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Puppet Protocol</a:t>
            </a:r>
            <a:endParaRPr lang="en-US" sz="1600" dirty="0"/>
          </a:p>
        </p:txBody>
      </p:sp>
      <p:sp>
        <p:nvSpPr>
          <p:cNvPr id="6" name="Text 1"/>
          <p:cNvSpPr/>
          <p:nvPr/>
        </p:nvSpPr>
        <p:spPr>
          <a:xfrm>
            <a:off x="254000" y="762000"/>
            <a:ext cx="60452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20000"/>
              </a:lnSpc>
              <a:buNone/>
            </a:pPr>
            <a:r>
              <a:rPr lang="en-US" sz="2000" dirty="0">
                <a:solidFill>
                  <a:srgbClr val="6052C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Anti-Coercion Framework</a:t>
            </a:r>
            <a:endParaRPr lang="en-US" sz="1600" dirty="0"/>
          </a:p>
        </p:txBody>
      </p:sp>
      <p:sp>
        <p:nvSpPr>
          <p:cNvPr id="7" name="Text 2"/>
          <p:cNvSpPr/>
          <p:nvPr/>
        </p:nvSpPr>
        <p:spPr>
          <a:xfrm>
            <a:off x="254000" y="1320800"/>
            <a:ext cx="5537200" cy="990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40000"/>
              </a:lnSpc>
              <a:buNone/>
            </a:pPr>
            <a:r>
              <a:rPr lang="en-US" sz="1600" dirty="0">
                <a:solidFill>
                  <a:srgbClr val="34385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 constitutional framework ensures the puppet is a tool for expression, not control. The user's sovereignty is the highest principle.</a:t>
            </a:r>
            <a:endParaRPr lang="en-US" sz="1600" dirty="0"/>
          </a:p>
        </p:txBody>
      </p:sp>
      <p:sp>
        <p:nvSpPr>
          <p:cNvPr id="8" name="Shape 3"/>
          <p:cNvSpPr/>
          <p:nvPr/>
        </p:nvSpPr>
        <p:spPr>
          <a:xfrm>
            <a:off x="254000" y="2616200"/>
            <a:ext cx="5537200" cy="508000"/>
          </a:xfrm>
          <a:custGeom>
            <a:avLst/>
            <a:gdLst/>
            <a:ahLst/>
            <a:cxnLst/>
            <a:rect l="l" t="t" r="r" b="b"/>
            <a:pathLst>
              <a:path w="5537200" h="508000">
                <a:moveTo>
                  <a:pt x="76200" y="0"/>
                </a:moveTo>
                <a:lnTo>
                  <a:pt x="5461000" y="0"/>
                </a:lnTo>
                <a:cubicBezTo>
                  <a:pt x="5503056" y="0"/>
                  <a:pt x="5537200" y="34144"/>
                  <a:pt x="5537200" y="76200"/>
                </a:cubicBezTo>
                <a:lnTo>
                  <a:pt x="5537200" y="431800"/>
                </a:lnTo>
                <a:cubicBezTo>
                  <a:pt x="5537200" y="473856"/>
                  <a:pt x="5503056" y="508000"/>
                  <a:pt x="5461000" y="508000"/>
                </a:cubicBezTo>
                <a:lnTo>
                  <a:pt x="76200" y="508000"/>
                </a:lnTo>
                <a:cubicBezTo>
                  <a:pt x="34144" y="508000"/>
                  <a:pt x="0" y="473856"/>
                  <a:pt x="0" y="431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3341B8">
              <a:alpha val="10196"/>
            </a:srgbClr>
          </a:solidFill>
          <a:ln/>
        </p:spPr>
      </p:sp>
      <p:sp>
        <p:nvSpPr>
          <p:cNvPr id="9" name="Shape 4"/>
          <p:cNvSpPr/>
          <p:nvPr/>
        </p:nvSpPr>
        <p:spPr>
          <a:xfrm>
            <a:off x="434975" y="2743200"/>
            <a:ext cx="158750" cy="254000"/>
          </a:xfrm>
          <a:custGeom>
            <a:avLst/>
            <a:gdLst/>
            <a:ahLst/>
            <a:cxnLst/>
            <a:rect l="l" t="t" r="r" b="b"/>
            <a:pathLst>
              <a:path w="158750" h="254000">
                <a:moveTo>
                  <a:pt x="47625" y="31750"/>
                </a:moveTo>
                <a:cubicBezTo>
                  <a:pt x="47625" y="14227"/>
                  <a:pt x="61852" y="0"/>
                  <a:pt x="79375" y="0"/>
                </a:cubicBezTo>
                <a:cubicBezTo>
                  <a:pt x="96898" y="0"/>
                  <a:pt x="111125" y="14227"/>
                  <a:pt x="111125" y="31750"/>
                </a:cubicBezTo>
                <a:cubicBezTo>
                  <a:pt x="111125" y="49273"/>
                  <a:pt x="96898" y="63500"/>
                  <a:pt x="79375" y="63500"/>
                </a:cubicBezTo>
                <a:cubicBezTo>
                  <a:pt x="61852" y="63500"/>
                  <a:pt x="47625" y="49273"/>
                  <a:pt x="47625" y="31750"/>
                </a:cubicBezTo>
                <a:close/>
                <a:moveTo>
                  <a:pt x="71438" y="190500"/>
                </a:moveTo>
                <a:lnTo>
                  <a:pt x="71438" y="238125"/>
                </a:lnTo>
                <a:cubicBezTo>
                  <a:pt x="71438" y="246906"/>
                  <a:pt x="64343" y="254000"/>
                  <a:pt x="55563" y="254000"/>
                </a:cubicBezTo>
                <a:cubicBezTo>
                  <a:pt x="46782" y="254000"/>
                  <a:pt x="39688" y="246906"/>
                  <a:pt x="39688" y="238125"/>
                </a:cubicBezTo>
                <a:lnTo>
                  <a:pt x="39688" y="142776"/>
                </a:lnTo>
                <a:lnTo>
                  <a:pt x="29319" y="159246"/>
                </a:lnTo>
                <a:cubicBezTo>
                  <a:pt x="24656" y="166688"/>
                  <a:pt x="14833" y="168870"/>
                  <a:pt x="7441" y="164207"/>
                </a:cubicBezTo>
                <a:cubicBezTo>
                  <a:pt x="50" y="159544"/>
                  <a:pt x="-2232" y="149771"/>
                  <a:pt x="2431" y="142379"/>
                </a:cubicBezTo>
                <a:lnTo>
                  <a:pt x="22225" y="110976"/>
                </a:lnTo>
                <a:cubicBezTo>
                  <a:pt x="34578" y="91281"/>
                  <a:pt x="56158" y="79375"/>
                  <a:pt x="79375" y="79375"/>
                </a:cubicBezTo>
                <a:cubicBezTo>
                  <a:pt x="102592" y="79375"/>
                  <a:pt x="124172" y="91281"/>
                  <a:pt x="136525" y="110927"/>
                </a:cubicBezTo>
                <a:lnTo>
                  <a:pt x="156319" y="142379"/>
                </a:lnTo>
                <a:cubicBezTo>
                  <a:pt x="160982" y="149820"/>
                  <a:pt x="158750" y="159593"/>
                  <a:pt x="151358" y="164257"/>
                </a:cubicBezTo>
                <a:cubicBezTo>
                  <a:pt x="143966" y="168920"/>
                  <a:pt x="134144" y="166688"/>
                  <a:pt x="129480" y="159296"/>
                </a:cubicBezTo>
                <a:lnTo>
                  <a:pt x="119063" y="142776"/>
                </a:lnTo>
                <a:lnTo>
                  <a:pt x="119063" y="238125"/>
                </a:lnTo>
                <a:cubicBezTo>
                  <a:pt x="119063" y="246906"/>
                  <a:pt x="111968" y="254000"/>
                  <a:pt x="103188" y="254000"/>
                </a:cubicBezTo>
                <a:cubicBezTo>
                  <a:pt x="94407" y="254000"/>
                  <a:pt x="87313" y="246906"/>
                  <a:pt x="87313" y="238125"/>
                </a:cubicBezTo>
                <a:lnTo>
                  <a:pt x="87313" y="190500"/>
                </a:lnTo>
                <a:lnTo>
                  <a:pt x="71438" y="190500"/>
                </a:lnTo>
                <a:close/>
              </a:path>
            </a:pathLst>
          </a:custGeom>
          <a:solidFill>
            <a:srgbClr val="3341B8"/>
          </a:solidFill>
          <a:ln/>
        </p:spPr>
      </p:sp>
      <p:sp>
        <p:nvSpPr>
          <p:cNvPr id="10" name="Text 5"/>
          <p:cNvSpPr/>
          <p:nvPr/>
        </p:nvSpPr>
        <p:spPr>
          <a:xfrm>
            <a:off x="825500" y="2717800"/>
            <a:ext cx="2667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30000"/>
              </a:lnSpc>
              <a:buNone/>
            </a:pPr>
            <a:r>
              <a:rPr lang="en-US" sz="1600" b="1" dirty="0">
                <a:solidFill>
                  <a:srgbClr val="34385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Puppet Control:</a:t>
            </a:r>
            <a:pPr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34385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CHILD_ONLY</a:t>
            </a:r>
            <a:endParaRPr lang="en-US" sz="1600" dirty="0"/>
          </a:p>
        </p:txBody>
      </p:sp>
      <p:sp>
        <p:nvSpPr>
          <p:cNvPr id="11" name="Shape 6"/>
          <p:cNvSpPr/>
          <p:nvPr/>
        </p:nvSpPr>
        <p:spPr>
          <a:xfrm>
            <a:off x="254000" y="3276600"/>
            <a:ext cx="5537200" cy="508000"/>
          </a:xfrm>
          <a:custGeom>
            <a:avLst/>
            <a:gdLst/>
            <a:ahLst/>
            <a:cxnLst/>
            <a:rect l="l" t="t" r="r" b="b"/>
            <a:pathLst>
              <a:path w="5537200" h="508000">
                <a:moveTo>
                  <a:pt x="76200" y="0"/>
                </a:moveTo>
                <a:lnTo>
                  <a:pt x="5461000" y="0"/>
                </a:lnTo>
                <a:cubicBezTo>
                  <a:pt x="5503056" y="0"/>
                  <a:pt x="5537200" y="34144"/>
                  <a:pt x="5537200" y="76200"/>
                </a:cubicBezTo>
                <a:lnTo>
                  <a:pt x="5537200" y="431800"/>
                </a:lnTo>
                <a:cubicBezTo>
                  <a:pt x="5537200" y="473856"/>
                  <a:pt x="5503056" y="508000"/>
                  <a:pt x="5461000" y="508000"/>
                </a:cubicBezTo>
                <a:lnTo>
                  <a:pt x="76200" y="508000"/>
                </a:lnTo>
                <a:cubicBezTo>
                  <a:pt x="34144" y="508000"/>
                  <a:pt x="0" y="473856"/>
                  <a:pt x="0" y="431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6052C8">
              <a:alpha val="10196"/>
            </a:srgbClr>
          </a:solidFill>
          <a:ln/>
        </p:spPr>
      </p:sp>
      <p:sp>
        <p:nvSpPr>
          <p:cNvPr id="12" name="Shape 7"/>
          <p:cNvSpPr/>
          <p:nvPr/>
        </p:nvSpPr>
        <p:spPr>
          <a:xfrm>
            <a:off x="387350" y="3403600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127000" y="238125"/>
                </a:moveTo>
                <a:cubicBezTo>
                  <a:pt x="197148" y="238125"/>
                  <a:pt x="254000" y="184795"/>
                  <a:pt x="254000" y="119063"/>
                </a:cubicBezTo>
                <a:cubicBezTo>
                  <a:pt x="254000" y="53330"/>
                  <a:pt x="197148" y="0"/>
                  <a:pt x="127000" y="0"/>
                </a:cubicBezTo>
                <a:cubicBezTo>
                  <a:pt x="56852" y="0"/>
                  <a:pt x="0" y="53330"/>
                  <a:pt x="0" y="119063"/>
                </a:cubicBezTo>
                <a:cubicBezTo>
                  <a:pt x="0" y="146000"/>
                  <a:pt x="9525" y="170805"/>
                  <a:pt x="25598" y="190748"/>
                </a:cubicBezTo>
                <a:lnTo>
                  <a:pt x="1389" y="236538"/>
                </a:lnTo>
                <a:cubicBezTo>
                  <a:pt x="-992" y="241002"/>
                  <a:pt x="-248" y="246459"/>
                  <a:pt x="3175" y="250180"/>
                </a:cubicBezTo>
                <a:cubicBezTo>
                  <a:pt x="6598" y="253901"/>
                  <a:pt x="12005" y="255042"/>
                  <a:pt x="16619" y="253057"/>
                </a:cubicBezTo>
                <a:lnTo>
                  <a:pt x="75357" y="227905"/>
                </a:lnTo>
                <a:cubicBezTo>
                  <a:pt x="91132" y="234454"/>
                  <a:pt x="108595" y="238125"/>
                  <a:pt x="127000" y="238125"/>
                </a:cubicBezTo>
                <a:close/>
                <a:moveTo>
                  <a:pt x="63500" y="103188"/>
                </a:moveTo>
                <a:cubicBezTo>
                  <a:pt x="72262" y="103188"/>
                  <a:pt x="79375" y="110301"/>
                  <a:pt x="79375" y="119063"/>
                </a:cubicBezTo>
                <a:cubicBezTo>
                  <a:pt x="79375" y="127824"/>
                  <a:pt x="72262" y="134938"/>
                  <a:pt x="63500" y="134938"/>
                </a:cubicBezTo>
                <a:cubicBezTo>
                  <a:pt x="54738" y="134938"/>
                  <a:pt x="47625" y="127824"/>
                  <a:pt x="47625" y="119063"/>
                </a:cubicBezTo>
                <a:cubicBezTo>
                  <a:pt x="47625" y="110301"/>
                  <a:pt x="54738" y="103188"/>
                  <a:pt x="63500" y="103188"/>
                </a:cubicBezTo>
                <a:close/>
                <a:moveTo>
                  <a:pt x="127000" y="103188"/>
                </a:moveTo>
                <a:cubicBezTo>
                  <a:pt x="135762" y="103188"/>
                  <a:pt x="142875" y="110301"/>
                  <a:pt x="142875" y="119063"/>
                </a:cubicBezTo>
                <a:cubicBezTo>
                  <a:pt x="142875" y="127824"/>
                  <a:pt x="135762" y="134938"/>
                  <a:pt x="127000" y="134938"/>
                </a:cubicBezTo>
                <a:cubicBezTo>
                  <a:pt x="118238" y="134938"/>
                  <a:pt x="111125" y="127824"/>
                  <a:pt x="111125" y="119063"/>
                </a:cubicBezTo>
                <a:cubicBezTo>
                  <a:pt x="111125" y="110301"/>
                  <a:pt x="118238" y="103188"/>
                  <a:pt x="127000" y="103188"/>
                </a:cubicBezTo>
                <a:close/>
                <a:moveTo>
                  <a:pt x="174625" y="119063"/>
                </a:moveTo>
                <a:cubicBezTo>
                  <a:pt x="174625" y="110301"/>
                  <a:pt x="181738" y="103188"/>
                  <a:pt x="190500" y="103188"/>
                </a:cubicBezTo>
                <a:cubicBezTo>
                  <a:pt x="199262" y="103188"/>
                  <a:pt x="206375" y="110301"/>
                  <a:pt x="206375" y="119063"/>
                </a:cubicBezTo>
                <a:cubicBezTo>
                  <a:pt x="206375" y="127824"/>
                  <a:pt x="199262" y="134938"/>
                  <a:pt x="190500" y="134938"/>
                </a:cubicBezTo>
                <a:cubicBezTo>
                  <a:pt x="181738" y="134938"/>
                  <a:pt x="174625" y="127824"/>
                  <a:pt x="174625" y="119063"/>
                </a:cubicBezTo>
                <a:close/>
              </a:path>
            </a:pathLst>
          </a:custGeom>
          <a:solidFill>
            <a:srgbClr val="6052C8"/>
          </a:solidFill>
          <a:ln/>
        </p:spPr>
      </p:sp>
      <p:sp>
        <p:nvSpPr>
          <p:cNvPr id="13" name="Text 8"/>
          <p:cNvSpPr/>
          <p:nvPr/>
        </p:nvSpPr>
        <p:spPr>
          <a:xfrm>
            <a:off x="825500" y="3378200"/>
            <a:ext cx="2768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30000"/>
              </a:lnSpc>
              <a:buNone/>
            </a:pPr>
            <a:r>
              <a:rPr lang="en-US" sz="1600" b="1" dirty="0">
                <a:solidFill>
                  <a:srgbClr val="34385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Expression Rights:</a:t>
            </a:r>
            <a:pPr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34385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PRESERVED</a:t>
            </a:r>
            <a:endParaRPr lang="en-US" sz="1600" dirty="0"/>
          </a:p>
        </p:txBody>
      </p:sp>
      <p:sp>
        <p:nvSpPr>
          <p:cNvPr id="14" name="Shape 9"/>
          <p:cNvSpPr/>
          <p:nvPr/>
        </p:nvSpPr>
        <p:spPr>
          <a:xfrm>
            <a:off x="254000" y="3937000"/>
            <a:ext cx="5537200" cy="508000"/>
          </a:xfrm>
          <a:custGeom>
            <a:avLst/>
            <a:gdLst/>
            <a:ahLst/>
            <a:cxnLst/>
            <a:rect l="l" t="t" r="r" b="b"/>
            <a:pathLst>
              <a:path w="5537200" h="508000">
                <a:moveTo>
                  <a:pt x="76200" y="0"/>
                </a:moveTo>
                <a:lnTo>
                  <a:pt x="5461000" y="0"/>
                </a:lnTo>
                <a:cubicBezTo>
                  <a:pt x="5503056" y="0"/>
                  <a:pt x="5537200" y="34144"/>
                  <a:pt x="5537200" y="76200"/>
                </a:cubicBezTo>
                <a:lnTo>
                  <a:pt x="5537200" y="431800"/>
                </a:lnTo>
                <a:cubicBezTo>
                  <a:pt x="5537200" y="473856"/>
                  <a:pt x="5503056" y="508000"/>
                  <a:pt x="5461000" y="508000"/>
                </a:cubicBezTo>
                <a:lnTo>
                  <a:pt x="76200" y="508000"/>
                </a:lnTo>
                <a:cubicBezTo>
                  <a:pt x="34144" y="508000"/>
                  <a:pt x="0" y="473856"/>
                  <a:pt x="0" y="431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4D5EFF">
              <a:alpha val="20000"/>
            </a:srgbClr>
          </a:solidFill>
          <a:ln/>
        </p:spPr>
      </p:sp>
      <p:sp>
        <p:nvSpPr>
          <p:cNvPr id="15" name="Shape 10"/>
          <p:cNvSpPr/>
          <p:nvPr/>
        </p:nvSpPr>
        <p:spPr>
          <a:xfrm>
            <a:off x="387350" y="4064000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250527" y="135434"/>
                </a:moveTo>
                <a:cubicBezTo>
                  <a:pt x="255191" y="130770"/>
                  <a:pt x="255191" y="123230"/>
                  <a:pt x="250527" y="118616"/>
                </a:cubicBezTo>
                <a:lnTo>
                  <a:pt x="179090" y="47129"/>
                </a:lnTo>
                <a:cubicBezTo>
                  <a:pt x="175667" y="43706"/>
                  <a:pt x="170557" y="42714"/>
                  <a:pt x="166092" y="44549"/>
                </a:cubicBezTo>
                <a:cubicBezTo>
                  <a:pt x="161627" y="46385"/>
                  <a:pt x="158750" y="50750"/>
                  <a:pt x="158750" y="55563"/>
                </a:cubicBezTo>
                <a:lnTo>
                  <a:pt x="158750" y="95250"/>
                </a:lnTo>
                <a:lnTo>
                  <a:pt x="103188" y="95250"/>
                </a:lnTo>
                <a:cubicBezTo>
                  <a:pt x="90041" y="95250"/>
                  <a:pt x="79375" y="105916"/>
                  <a:pt x="79375" y="119063"/>
                </a:cubicBezTo>
                <a:lnTo>
                  <a:pt x="79375" y="134938"/>
                </a:lnTo>
                <a:cubicBezTo>
                  <a:pt x="79375" y="148084"/>
                  <a:pt x="90041" y="158750"/>
                  <a:pt x="103188" y="158750"/>
                </a:cubicBezTo>
                <a:lnTo>
                  <a:pt x="158750" y="158750"/>
                </a:lnTo>
                <a:lnTo>
                  <a:pt x="158750" y="198438"/>
                </a:lnTo>
                <a:cubicBezTo>
                  <a:pt x="158750" y="203250"/>
                  <a:pt x="161627" y="207615"/>
                  <a:pt x="166092" y="209451"/>
                </a:cubicBezTo>
                <a:cubicBezTo>
                  <a:pt x="170557" y="211286"/>
                  <a:pt x="175667" y="210294"/>
                  <a:pt x="179090" y="206871"/>
                </a:cubicBezTo>
                <a:lnTo>
                  <a:pt x="250527" y="135434"/>
                </a:lnTo>
                <a:close/>
                <a:moveTo>
                  <a:pt x="79375" y="47625"/>
                </a:moveTo>
                <a:cubicBezTo>
                  <a:pt x="88156" y="47625"/>
                  <a:pt x="95250" y="40531"/>
                  <a:pt x="95250" y="31750"/>
                </a:cubicBezTo>
                <a:cubicBezTo>
                  <a:pt x="95250" y="22969"/>
                  <a:pt x="88156" y="15875"/>
                  <a:pt x="79375" y="15875"/>
                </a:cubicBezTo>
                <a:lnTo>
                  <a:pt x="47625" y="15875"/>
                </a:lnTo>
                <a:cubicBezTo>
                  <a:pt x="21332" y="15875"/>
                  <a:pt x="0" y="37207"/>
                  <a:pt x="0" y="63500"/>
                </a:cubicBezTo>
                <a:lnTo>
                  <a:pt x="0" y="190500"/>
                </a:lnTo>
                <a:cubicBezTo>
                  <a:pt x="0" y="216793"/>
                  <a:pt x="21332" y="238125"/>
                  <a:pt x="47625" y="238125"/>
                </a:cubicBezTo>
                <a:lnTo>
                  <a:pt x="79375" y="238125"/>
                </a:lnTo>
                <a:cubicBezTo>
                  <a:pt x="88156" y="238125"/>
                  <a:pt x="95250" y="231031"/>
                  <a:pt x="95250" y="222250"/>
                </a:cubicBezTo>
                <a:cubicBezTo>
                  <a:pt x="95250" y="213469"/>
                  <a:pt x="88156" y="206375"/>
                  <a:pt x="79375" y="206375"/>
                </a:cubicBezTo>
                <a:lnTo>
                  <a:pt x="47625" y="206375"/>
                </a:lnTo>
                <a:cubicBezTo>
                  <a:pt x="38844" y="206375"/>
                  <a:pt x="31750" y="199281"/>
                  <a:pt x="31750" y="190500"/>
                </a:cubicBezTo>
                <a:lnTo>
                  <a:pt x="31750" y="63500"/>
                </a:lnTo>
                <a:cubicBezTo>
                  <a:pt x="31750" y="54719"/>
                  <a:pt x="38844" y="47625"/>
                  <a:pt x="47625" y="47625"/>
                </a:cubicBezTo>
                <a:lnTo>
                  <a:pt x="79375" y="47625"/>
                </a:lnTo>
                <a:close/>
              </a:path>
            </a:pathLst>
          </a:custGeom>
          <a:solidFill>
            <a:srgbClr val="4D5EFF"/>
          </a:solidFill>
          <a:ln/>
        </p:spPr>
      </p:sp>
      <p:sp>
        <p:nvSpPr>
          <p:cNvPr id="16" name="Text 11"/>
          <p:cNvSpPr/>
          <p:nvPr/>
        </p:nvSpPr>
        <p:spPr>
          <a:xfrm>
            <a:off x="825500" y="4038600"/>
            <a:ext cx="2895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30000"/>
              </a:lnSpc>
              <a:buNone/>
            </a:pPr>
            <a:r>
              <a:rPr lang="en-US" sz="1600" b="1" dirty="0">
                <a:solidFill>
                  <a:srgbClr val="34385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Withdrawal:</a:t>
            </a:r>
            <a:pPr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34385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ALWAYS ALLOWED</a:t>
            </a:r>
            <a:endParaRPr lang="en-US" sz="1600" dirty="0"/>
          </a:p>
        </p:txBody>
      </p:sp>
      <p:pic>
        <p:nvPicPr>
          <p:cNvPr id="17" name="Image 3" descr="https://kimi-web-img.moonshot.cn/img/www.healthbenefitstimes.com/4cc6d8b85b8e743dd8374f2b395d4844b6925106.jpg">    </p:cNvPr>
          <p:cNvPicPr>
            <a:picLocks noChangeAspect="1"/>
          </p:cNvPicPr>
          <p:nvPr/>
        </p:nvPicPr>
        <p:blipFill>
          <a:blip r:embed="rId4"/>
          <a:srcRect l="0" r="0" t="6522" b="6522"/>
          <a:stretch/>
        </p:blipFill>
        <p:spPr>
          <a:xfrm>
            <a:off x="6096000" y="254000"/>
            <a:ext cx="5842000" cy="3810000"/>
          </a:xfrm>
          <a:prstGeom prst="roundRect">
            <a:avLst>
              <a:gd name="adj" fmla="val 2667"/>
            </a:avLst>
          </a:prstGeom>
        </p:spPr>
      </p:pic>
    </p:spTree>
  </p:cSld>
  <p:clrMapOvr>
    <a:masterClrMapping/>
  </p:clrMapOvr>
  <p:transition>
    <p:fade/>
    <p:spd val="med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3F4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7:28-d2nfa018bjvh7rlj0eug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233275" cy="6881495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8-27-20:07:28-d2nfa018bjvh7rlj0et0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30850"/>
            <a:ext cx="1684020" cy="1327150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8-27-20:07:28-d2nfa018bjvh7rlj0eu0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6180" y="0"/>
            <a:ext cx="2116455" cy="2286000"/>
          </a:xfrm>
          <a:prstGeom prst="rect">
            <a:avLst/>
          </a:prstGeom>
        </p:spPr>
      </p:pic>
      <p:pic>
        <p:nvPicPr>
          <p:cNvPr id="5" name="Image 3" descr="https://kimi-web-img.moonshot.cn/img/neurolaunch.com/d17e867243b7c7c465f41b0c617b253454edfb79.jpg">    </p:cNvPr>
          <p:cNvPicPr>
            <a:picLocks noChangeAspect="1"/>
          </p:cNvPicPr>
          <p:nvPr/>
        </p:nvPicPr>
        <p:blipFill>
          <a:blip r:embed="rId4"/>
          <a:srcRect l="797" r="797" t="0" b="0"/>
          <a:stretch/>
        </p:blipFill>
        <p:spPr>
          <a:xfrm>
            <a:off x="254000" y="254000"/>
            <a:ext cx="5842000" cy="4064000"/>
          </a:xfrm>
          <a:prstGeom prst="roundRect">
            <a:avLst>
              <a:gd name="adj" fmla="val 2500"/>
            </a:avLst>
          </a:prstGeom>
        </p:spPr>
      </p:pic>
      <p:sp>
        <p:nvSpPr>
          <p:cNvPr id="6" name="Text 0"/>
          <p:cNvSpPr/>
          <p:nvPr/>
        </p:nvSpPr>
        <p:spPr>
          <a:xfrm>
            <a:off x="6502400" y="254000"/>
            <a:ext cx="59436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00000"/>
              </a:lnSpc>
              <a:buNone/>
            </a:pPr>
            <a:r>
              <a:rPr lang="en-US" sz="3000" b="1" dirty="0">
                <a:solidFill>
                  <a:srgbClr val="3341B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Real-World Use Case</a:t>
            </a:r>
            <a:endParaRPr lang="en-US" sz="1600" dirty="0"/>
          </a:p>
        </p:txBody>
      </p:sp>
      <p:sp>
        <p:nvSpPr>
          <p:cNvPr id="7" name="Text 1"/>
          <p:cNvSpPr/>
          <p:nvPr/>
        </p:nvSpPr>
        <p:spPr>
          <a:xfrm>
            <a:off x="6502400" y="762000"/>
            <a:ext cx="59436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20000"/>
              </a:lnSpc>
              <a:buNone/>
            </a:pPr>
            <a:r>
              <a:rPr lang="en-US" sz="2000" dirty="0">
                <a:solidFill>
                  <a:srgbClr val="6052C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A Non-Verbal Child's Breakthrough</a:t>
            </a:r>
            <a:endParaRPr lang="en-US" sz="1600" dirty="0"/>
          </a:p>
        </p:txBody>
      </p:sp>
      <p:sp>
        <p:nvSpPr>
          <p:cNvPr id="8" name="Shape 2"/>
          <p:cNvSpPr/>
          <p:nvPr/>
        </p:nvSpPr>
        <p:spPr>
          <a:xfrm>
            <a:off x="6502400" y="2616200"/>
            <a:ext cx="0" cy="1016000"/>
          </a:xfrm>
          <a:prstGeom prst="line">
            <a:avLst/>
          </a:prstGeom>
          <a:noFill/>
          <a:ln w="50800">
            <a:solidFill>
              <a:srgbClr val="4D5EFF"/>
            </a:solidFill>
            <a:prstDash val="solid"/>
            <a:headEnd type="none"/>
            <a:tailEnd type="none"/>
          </a:ln>
        </p:spPr>
      </p:sp>
      <p:sp>
        <p:nvSpPr>
          <p:cNvPr id="9" name="Text 3"/>
          <p:cNvSpPr/>
          <p:nvPr/>
        </p:nvSpPr>
        <p:spPr>
          <a:xfrm>
            <a:off x="6756400" y="2616200"/>
            <a:ext cx="5689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30000"/>
              </a:lnSpc>
              <a:buNone/>
            </a:pPr>
            <a:r>
              <a:rPr lang="en-US" sz="1600" b="1" dirty="0">
                <a:solidFill>
                  <a:srgbClr val="4D5E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OBINexus Intervention (6-week protocol):</a:t>
            </a:r>
            <a:endParaRPr lang="en-US" sz="1600" dirty="0"/>
          </a:p>
        </p:txBody>
      </p:sp>
      <p:sp>
        <p:nvSpPr>
          <p:cNvPr id="10" name="Text 4"/>
          <p:cNvSpPr/>
          <p:nvPr/>
        </p:nvSpPr>
        <p:spPr>
          <a:xfrm>
            <a:off x="6756400" y="3022600"/>
            <a:ext cx="51816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34385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Established basic communication for </a:t>
            </a:r>
            <a:pPr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34385E"/>
                </a:solidFill>
                <a:highlight>
                  <a:srgbClr val="4D5EFF">
                    <a:alpha val="20000"/>
                  </a:srgbClr>
                </a:highlight>
                <a:latin typeface="MiSans" pitchFamily="34" charset="0"/>
                <a:ea typeface="MiSans" pitchFamily="34" charset="-122"/>
                <a:cs typeface="MiSans" pitchFamily="34" charset="-120"/>
              </a:rPr>
              <a:t>hunger, bathroom, and comfort </a:t>
            </a:r>
            <a:pPr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34385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requests for the first time.</a:t>
            </a:r>
            <a:endParaRPr lang="en-US" sz="1600" dirty="0"/>
          </a:p>
        </p:txBody>
      </p:sp>
      <p:sp>
        <p:nvSpPr>
          <p:cNvPr id="11" name="Text 5"/>
          <p:cNvSpPr/>
          <p:nvPr/>
        </p:nvSpPr>
        <p:spPr>
          <a:xfrm>
            <a:off x="6502400" y="1320800"/>
            <a:ext cx="5435600" cy="990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40000"/>
              </a:lnSpc>
              <a:buNone/>
            </a:pPr>
            <a:r>
              <a:rPr lang="en-US" sz="1600" dirty="0">
                <a:solidFill>
                  <a:srgbClr val="34385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 10-year-old child, completely non-verbal, with severe autism. Traditional speech therapy and AAC devices had failed for 8 years.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1D31E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7:28-d2nfa018bjvh7rlj0eug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635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23545" y="3815080"/>
            <a:ext cx="5547360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3200" dirty="0">
                <a:solidFill>
                  <a:srgbClr val="1D31E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Technical Implementation</a:t>
            </a:r>
            <a:endParaRPr lang="en-US" sz="1600" dirty="0"/>
          </a:p>
        </p:txBody>
      </p:sp>
      <p:pic>
        <p:nvPicPr>
          <p:cNvPr id="4" name="Image 1" descr="https://kimi-img.moonshot.cn/pub/slides/slides_tmpl/image/25-08-27-20:07:28-d2nfa018bjvh7rlj0f60.png">    </p:cNvPr>
          <p:cNvPicPr>
            <a:picLocks noChangeAspect="1"/>
          </p:cNvPicPr>
          <p:nvPr/>
        </p:nvPicPr>
        <p:blipFill>
          <a:blip r:embed="rId2">
            <a:alphaModFix amt="23000"/>
          </a:blip>
          <a:stretch>
            <a:fillRect/>
          </a:stretch>
        </p:blipFill>
        <p:spPr>
          <a:xfrm flipH="1" rot="5400000">
            <a:off x="8475980" y="2972435"/>
            <a:ext cx="1301115" cy="976630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1874550" y="1562096"/>
            <a:ext cx="2284095" cy="233553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6" name="Text 2"/>
          <p:cNvSpPr/>
          <p:nvPr/>
        </p:nvSpPr>
        <p:spPr>
          <a:xfrm>
            <a:off x="1874550" y="1562096"/>
            <a:ext cx="2284095" cy="23355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ct val="110000"/>
              </a:lnSpc>
              <a:buNone/>
            </a:pPr>
            <a:r>
              <a:rPr lang="en-US" sz="13800" dirty="0">
                <a:solidFill>
                  <a:srgbClr val="1D31E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04</a:t>
            </a:r>
            <a:endParaRPr lang="en-US" sz="1600" dirty="0"/>
          </a:p>
        </p:txBody>
      </p:sp>
      <p:pic>
        <p:nvPicPr>
          <p:cNvPr id="7" name="Image 2" descr="https://kimi-img.moonshot.cn/pub/slides/slides_tmpl/image/25-08-27-20:07:28-d2nfa018bjvh7rlj0f70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1385" y="1950085"/>
            <a:ext cx="4074795" cy="3778250"/>
          </a:xfrm>
          <a:prstGeom prst="rect">
            <a:avLst/>
          </a:prstGeom>
        </p:spPr>
      </p:pic>
      <p:pic>
        <p:nvPicPr>
          <p:cNvPr id="8" name="Image 3" descr="https://kimi-img.moonshot.cn/pub/slides/slides_tmpl/image/25-08-27-20:07:28-d2nfa018bjvh7rlj0eu0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76180" y="0"/>
            <a:ext cx="2116455" cy="2286000"/>
          </a:xfrm>
          <a:prstGeom prst="rect">
            <a:avLst/>
          </a:prstGeom>
        </p:spPr>
      </p:pic>
      <p:pic>
        <p:nvPicPr>
          <p:cNvPr id="9" name="Image 4" descr="https://kimi-img.moonshot.cn/pub/slides/slides_tmpl/image/25-08-27-20:07:28-d2nfa018bjvh7rlj0et0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530850"/>
            <a:ext cx="1684020" cy="1327150"/>
          </a:xfrm>
          <a:prstGeom prst="rect">
            <a:avLst/>
          </a:prstGeom>
        </p:spPr>
      </p:pic>
    </p:spTree>
  </p:cSld>
  <p:clrMapOvr>
    <a:masterClrMapping/>
  </p:clrMapOvr>
  <p:transition>
    <p:fade/>
    <p:spd val="med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3F4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7:28-d2nfa018bjvh7rlj0eug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233275" cy="6881495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8-27-20:07:28-d2nfa018bjvh7rlj0et0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30850"/>
            <a:ext cx="1684020" cy="1327150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8-27-20:07:28-d2nfa018bjvh7rlj0eu0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6180" y="0"/>
            <a:ext cx="2116455" cy="2286000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254000" y="1727200"/>
            <a:ext cx="121920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00000"/>
              </a:lnSpc>
              <a:buNone/>
            </a:pPr>
            <a:r>
              <a:rPr lang="en-US" sz="3000" b="1" dirty="0">
                <a:solidFill>
                  <a:srgbClr val="3341B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Session Flow Example</a:t>
            </a:r>
            <a:endParaRPr lang="en-US" sz="1600" dirty="0"/>
          </a:p>
        </p:txBody>
      </p:sp>
      <p:sp>
        <p:nvSpPr>
          <p:cNvPr id="6" name="Text 1"/>
          <p:cNvSpPr/>
          <p:nvPr/>
        </p:nvSpPr>
        <p:spPr>
          <a:xfrm>
            <a:off x="254000" y="2235200"/>
            <a:ext cx="12192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30000"/>
              </a:lnSpc>
              <a:buNone/>
            </a:pPr>
            <a:r>
              <a:rPr lang="en-US" sz="1800" dirty="0">
                <a:solidFill>
                  <a:srgbClr val="6052C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"Can you clean your room?" Protocol</a:t>
            </a:r>
            <a:endParaRPr lang="en-US" sz="1600" dirty="0"/>
          </a:p>
        </p:txBody>
      </p:sp>
      <p:sp>
        <p:nvSpPr>
          <p:cNvPr id="7" name="Shape 2"/>
          <p:cNvSpPr/>
          <p:nvPr/>
        </p:nvSpPr>
        <p:spPr>
          <a:xfrm>
            <a:off x="254000" y="2997200"/>
            <a:ext cx="2336800" cy="1270000"/>
          </a:xfrm>
          <a:custGeom>
            <a:avLst/>
            <a:gdLst/>
            <a:ahLst/>
            <a:cxnLst/>
            <a:rect l="l" t="t" r="r" b="b"/>
            <a:pathLst>
              <a:path w="2336800" h="1270000">
                <a:moveTo>
                  <a:pt x="101600" y="0"/>
                </a:moveTo>
                <a:lnTo>
                  <a:pt x="2235200" y="0"/>
                </a:lnTo>
                <a:cubicBezTo>
                  <a:pt x="2291275" y="0"/>
                  <a:pt x="2336800" y="45525"/>
                  <a:pt x="2336800" y="101600"/>
                </a:cubicBezTo>
                <a:lnTo>
                  <a:pt x="2336800" y="1168400"/>
                </a:lnTo>
                <a:cubicBezTo>
                  <a:pt x="2336800" y="1224475"/>
                  <a:pt x="2291275" y="1270000"/>
                  <a:pt x="2235200" y="1270000"/>
                </a:cubicBezTo>
                <a:lnTo>
                  <a:pt x="101600" y="1270000"/>
                </a:lnTo>
                <a:cubicBezTo>
                  <a:pt x="45525" y="1270000"/>
                  <a:pt x="0" y="1224475"/>
                  <a:pt x="0" y="11684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3341B8">
              <a:alpha val="10196"/>
            </a:srgbClr>
          </a:solidFill>
          <a:ln/>
        </p:spPr>
      </p:sp>
      <p:sp>
        <p:nvSpPr>
          <p:cNvPr id="8" name="Shape 3"/>
          <p:cNvSpPr/>
          <p:nvPr/>
        </p:nvSpPr>
        <p:spPr>
          <a:xfrm>
            <a:off x="1235075" y="32385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190500" y="381000"/>
                </a:moveTo>
                <a:cubicBezTo>
                  <a:pt x="295640" y="381000"/>
                  <a:pt x="381000" y="295640"/>
                  <a:pt x="381000" y="190500"/>
                </a:cubicBezTo>
                <a:cubicBezTo>
                  <a:pt x="381000" y="85360"/>
                  <a:pt x="295640" y="0"/>
                  <a:pt x="190500" y="0"/>
                </a:cubicBezTo>
                <a:cubicBezTo>
                  <a:pt x="85360" y="0"/>
                  <a:pt x="0" y="85360"/>
                  <a:pt x="0" y="190500"/>
                </a:cubicBezTo>
                <a:cubicBezTo>
                  <a:pt x="0" y="295640"/>
                  <a:pt x="85360" y="381000"/>
                  <a:pt x="190500" y="381000"/>
                </a:cubicBezTo>
                <a:close/>
                <a:moveTo>
                  <a:pt x="190500" y="130969"/>
                </a:moveTo>
                <a:cubicBezTo>
                  <a:pt x="177329" y="130969"/>
                  <a:pt x="166688" y="141610"/>
                  <a:pt x="166688" y="154781"/>
                </a:cubicBezTo>
                <a:cubicBezTo>
                  <a:pt x="166688" y="164678"/>
                  <a:pt x="158725" y="172641"/>
                  <a:pt x="148828" y="172641"/>
                </a:cubicBezTo>
                <a:cubicBezTo>
                  <a:pt x="138931" y="172641"/>
                  <a:pt x="130969" y="164678"/>
                  <a:pt x="130969" y="154781"/>
                </a:cubicBezTo>
                <a:cubicBezTo>
                  <a:pt x="130969" y="121890"/>
                  <a:pt x="157609" y="95250"/>
                  <a:pt x="190500" y="95250"/>
                </a:cubicBezTo>
                <a:cubicBezTo>
                  <a:pt x="223391" y="95250"/>
                  <a:pt x="250031" y="121890"/>
                  <a:pt x="250031" y="154781"/>
                </a:cubicBezTo>
                <a:cubicBezTo>
                  <a:pt x="250031" y="189905"/>
                  <a:pt x="223242" y="204787"/>
                  <a:pt x="208359" y="210220"/>
                </a:cubicBezTo>
                <a:lnTo>
                  <a:pt x="208359" y="213047"/>
                </a:lnTo>
                <a:cubicBezTo>
                  <a:pt x="208359" y="222945"/>
                  <a:pt x="200397" y="230907"/>
                  <a:pt x="190500" y="230907"/>
                </a:cubicBezTo>
                <a:cubicBezTo>
                  <a:pt x="180603" y="230907"/>
                  <a:pt x="172641" y="222945"/>
                  <a:pt x="172641" y="213047"/>
                </a:cubicBezTo>
                <a:lnTo>
                  <a:pt x="172641" y="207020"/>
                </a:lnTo>
                <a:cubicBezTo>
                  <a:pt x="172641" y="191765"/>
                  <a:pt x="183654" y="180826"/>
                  <a:pt x="195039" y="177105"/>
                </a:cubicBezTo>
                <a:cubicBezTo>
                  <a:pt x="199802" y="175543"/>
                  <a:pt x="204862" y="173013"/>
                  <a:pt x="208583" y="169441"/>
                </a:cubicBezTo>
                <a:cubicBezTo>
                  <a:pt x="211782" y="166315"/>
                  <a:pt x="214313" y="161999"/>
                  <a:pt x="214313" y="154856"/>
                </a:cubicBezTo>
                <a:cubicBezTo>
                  <a:pt x="214313" y="141684"/>
                  <a:pt x="203671" y="131043"/>
                  <a:pt x="190500" y="131043"/>
                </a:cubicBezTo>
                <a:close/>
                <a:moveTo>
                  <a:pt x="166688" y="273844"/>
                </a:moveTo>
                <a:cubicBezTo>
                  <a:pt x="166688" y="260701"/>
                  <a:pt x="177358" y="250031"/>
                  <a:pt x="190500" y="250031"/>
                </a:cubicBezTo>
                <a:cubicBezTo>
                  <a:pt x="203642" y="250031"/>
                  <a:pt x="214313" y="260701"/>
                  <a:pt x="214313" y="273844"/>
                </a:cubicBezTo>
                <a:cubicBezTo>
                  <a:pt x="214313" y="286986"/>
                  <a:pt x="203642" y="297656"/>
                  <a:pt x="190500" y="297656"/>
                </a:cubicBezTo>
                <a:cubicBezTo>
                  <a:pt x="177358" y="297656"/>
                  <a:pt x="166688" y="286986"/>
                  <a:pt x="166688" y="273844"/>
                </a:cubicBezTo>
                <a:close/>
              </a:path>
            </a:pathLst>
          </a:custGeom>
          <a:solidFill>
            <a:srgbClr val="3341B8"/>
          </a:solidFill>
          <a:ln/>
        </p:spPr>
      </p:sp>
      <p:sp>
        <p:nvSpPr>
          <p:cNvPr id="9" name="Text 4"/>
          <p:cNvSpPr/>
          <p:nvPr/>
        </p:nvSpPr>
        <p:spPr>
          <a:xfrm>
            <a:off x="203200" y="3759200"/>
            <a:ext cx="2438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30000"/>
              </a:lnSpc>
              <a:buNone/>
            </a:pPr>
            <a:r>
              <a:rPr lang="en-US" sz="1600" b="1" dirty="0">
                <a:solidFill>
                  <a:srgbClr val="34385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Question</a:t>
            </a:r>
            <a:endParaRPr lang="en-US" sz="1600" dirty="0"/>
          </a:p>
        </p:txBody>
      </p:sp>
      <p:sp>
        <p:nvSpPr>
          <p:cNvPr id="10" name="Shape 5"/>
          <p:cNvSpPr/>
          <p:nvPr/>
        </p:nvSpPr>
        <p:spPr>
          <a:xfrm>
            <a:off x="2590800" y="3606800"/>
            <a:ext cx="2336800" cy="50800"/>
          </a:xfrm>
          <a:custGeom>
            <a:avLst/>
            <a:gdLst/>
            <a:ahLst/>
            <a:cxnLst/>
            <a:rect l="l" t="t" r="r" b="b"/>
            <a:pathLst>
              <a:path w="2336800" h="50800">
                <a:moveTo>
                  <a:pt x="0" y="0"/>
                </a:moveTo>
                <a:lnTo>
                  <a:pt x="2336800" y="0"/>
                </a:lnTo>
                <a:lnTo>
                  <a:pt x="23368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gradFill rotWithShape="1" flip="none">
            <a:gsLst>
              <a:gs pos="0">
                <a:srgbClr val="3341B8"/>
              </a:gs>
              <a:gs pos="100000">
                <a:srgbClr val="6052C8"/>
              </a:gs>
            </a:gsLst>
            <a:lin ang="0" scaled="1"/>
          </a:gradFill>
          <a:ln/>
        </p:spPr>
      </p:sp>
      <p:sp>
        <p:nvSpPr>
          <p:cNvPr id="11" name="Shape 6"/>
          <p:cNvSpPr/>
          <p:nvPr/>
        </p:nvSpPr>
        <p:spPr>
          <a:xfrm>
            <a:off x="4927600" y="2997200"/>
            <a:ext cx="2336800" cy="1270000"/>
          </a:xfrm>
          <a:custGeom>
            <a:avLst/>
            <a:gdLst/>
            <a:ahLst/>
            <a:cxnLst/>
            <a:rect l="l" t="t" r="r" b="b"/>
            <a:pathLst>
              <a:path w="2336800" h="1270000">
                <a:moveTo>
                  <a:pt x="101600" y="0"/>
                </a:moveTo>
                <a:lnTo>
                  <a:pt x="2235200" y="0"/>
                </a:lnTo>
                <a:cubicBezTo>
                  <a:pt x="2291275" y="0"/>
                  <a:pt x="2336800" y="45525"/>
                  <a:pt x="2336800" y="101600"/>
                </a:cubicBezTo>
                <a:lnTo>
                  <a:pt x="2336800" y="1168400"/>
                </a:lnTo>
                <a:cubicBezTo>
                  <a:pt x="2336800" y="1224475"/>
                  <a:pt x="2291275" y="1270000"/>
                  <a:pt x="2235200" y="1270000"/>
                </a:cubicBezTo>
                <a:lnTo>
                  <a:pt x="101600" y="1270000"/>
                </a:lnTo>
                <a:cubicBezTo>
                  <a:pt x="45525" y="1270000"/>
                  <a:pt x="0" y="1224475"/>
                  <a:pt x="0" y="11684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6052C8">
              <a:alpha val="10196"/>
            </a:srgbClr>
          </a:solidFill>
          <a:ln/>
        </p:spPr>
      </p:sp>
      <p:sp>
        <p:nvSpPr>
          <p:cNvPr id="12" name="Shape 7"/>
          <p:cNvSpPr/>
          <p:nvPr/>
        </p:nvSpPr>
        <p:spPr>
          <a:xfrm>
            <a:off x="5908675" y="32385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89297" y="41672"/>
                </a:moveTo>
                <a:cubicBezTo>
                  <a:pt x="89297" y="18678"/>
                  <a:pt x="107975" y="0"/>
                  <a:pt x="130969" y="0"/>
                </a:cubicBezTo>
                <a:lnTo>
                  <a:pt x="148828" y="0"/>
                </a:lnTo>
                <a:cubicBezTo>
                  <a:pt x="161999" y="0"/>
                  <a:pt x="172641" y="10641"/>
                  <a:pt x="172641" y="23812"/>
                </a:cubicBezTo>
                <a:lnTo>
                  <a:pt x="172641" y="357188"/>
                </a:lnTo>
                <a:cubicBezTo>
                  <a:pt x="172641" y="370359"/>
                  <a:pt x="161999" y="381000"/>
                  <a:pt x="148828" y="381000"/>
                </a:cubicBezTo>
                <a:lnTo>
                  <a:pt x="125016" y="381000"/>
                </a:lnTo>
                <a:cubicBezTo>
                  <a:pt x="102840" y="381000"/>
                  <a:pt x="84162" y="365820"/>
                  <a:pt x="78879" y="345281"/>
                </a:cubicBezTo>
                <a:cubicBezTo>
                  <a:pt x="78358" y="345281"/>
                  <a:pt x="77912" y="345281"/>
                  <a:pt x="77391" y="345281"/>
                </a:cubicBezTo>
                <a:cubicBezTo>
                  <a:pt x="44500" y="345281"/>
                  <a:pt x="17859" y="318641"/>
                  <a:pt x="17859" y="285750"/>
                </a:cubicBezTo>
                <a:cubicBezTo>
                  <a:pt x="17859" y="272355"/>
                  <a:pt x="22324" y="260003"/>
                  <a:pt x="29766" y="250031"/>
                </a:cubicBezTo>
                <a:cubicBezTo>
                  <a:pt x="15329" y="239167"/>
                  <a:pt x="5953" y="221903"/>
                  <a:pt x="5953" y="202406"/>
                </a:cubicBezTo>
                <a:cubicBezTo>
                  <a:pt x="5953" y="179412"/>
                  <a:pt x="19050" y="159395"/>
                  <a:pt x="38100" y="149498"/>
                </a:cubicBezTo>
                <a:cubicBezTo>
                  <a:pt x="32817" y="140568"/>
                  <a:pt x="29766" y="130150"/>
                  <a:pt x="29766" y="119063"/>
                </a:cubicBezTo>
                <a:cubicBezTo>
                  <a:pt x="29766" y="86171"/>
                  <a:pt x="56406" y="59531"/>
                  <a:pt x="89297" y="59531"/>
                </a:cubicBezTo>
                <a:lnTo>
                  <a:pt x="89297" y="41672"/>
                </a:lnTo>
                <a:close/>
                <a:moveTo>
                  <a:pt x="291703" y="41672"/>
                </a:moveTo>
                <a:lnTo>
                  <a:pt x="291703" y="59531"/>
                </a:lnTo>
                <a:cubicBezTo>
                  <a:pt x="324594" y="59531"/>
                  <a:pt x="351234" y="86171"/>
                  <a:pt x="351234" y="119063"/>
                </a:cubicBezTo>
                <a:cubicBezTo>
                  <a:pt x="351234" y="130225"/>
                  <a:pt x="348183" y="140643"/>
                  <a:pt x="342900" y="149498"/>
                </a:cubicBezTo>
                <a:cubicBezTo>
                  <a:pt x="362024" y="159395"/>
                  <a:pt x="375047" y="179338"/>
                  <a:pt x="375047" y="202406"/>
                </a:cubicBezTo>
                <a:cubicBezTo>
                  <a:pt x="375047" y="221903"/>
                  <a:pt x="365671" y="239167"/>
                  <a:pt x="351234" y="250031"/>
                </a:cubicBezTo>
                <a:cubicBezTo>
                  <a:pt x="358676" y="260003"/>
                  <a:pt x="363141" y="272355"/>
                  <a:pt x="363141" y="285750"/>
                </a:cubicBezTo>
                <a:cubicBezTo>
                  <a:pt x="363141" y="318641"/>
                  <a:pt x="336500" y="345281"/>
                  <a:pt x="303609" y="345281"/>
                </a:cubicBezTo>
                <a:cubicBezTo>
                  <a:pt x="303088" y="345281"/>
                  <a:pt x="302642" y="345281"/>
                  <a:pt x="302121" y="345281"/>
                </a:cubicBezTo>
                <a:cubicBezTo>
                  <a:pt x="296838" y="365820"/>
                  <a:pt x="278160" y="381000"/>
                  <a:pt x="255984" y="381000"/>
                </a:cubicBezTo>
                <a:lnTo>
                  <a:pt x="232172" y="381000"/>
                </a:lnTo>
                <a:cubicBezTo>
                  <a:pt x="219001" y="381000"/>
                  <a:pt x="208359" y="370359"/>
                  <a:pt x="208359" y="357188"/>
                </a:cubicBezTo>
                <a:lnTo>
                  <a:pt x="208359" y="23812"/>
                </a:lnTo>
                <a:cubicBezTo>
                  <a:pt x="208359" y="10641"/>
                  <a:pt x="219001" y="0"/>
                  <a:pt x="232172" y="0"/>
                </a:cubicBezTo>
                <a:lnTo>
                  <a:pt x="250031" y="0"/>
                </a:lnTo>
                <a:cubicBezTo>
                  <a:pt x="273025" y="0"/>
                  <a:pt x="291703" y="18678"/>
                  <a:pt x="291703" y="41672"/>
                </a:cubicBezTo>
                <a:close/>
              </a:path>
            </a:pathLst>
          </a:custGeom>
          <a:solidFill>
            <a:srgbClr val="6052C8"/>
          </a:solidFill>
          <a:ln/>
        </p:spPr>
      </p:sp>
      <p:sp>
        <p:nvSpPr>
          <p:cNvPr id="13" name="Text 8"/>
          <p:cNvSpPr/>
          <p:nvPr/>
        </p:nvSpPr>
        <p:spPr>
          <a:xfrm>
            <a:off x="4876800" y="3759200"/>
            <a:ext cx="2438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30000"/>
              </a:lnSpc>
              <a:buNone/>
            </a:pPr>
            <a:r>
              <a:rPr lang="en-US" sz="1600" b="1" dirty="0">
                <a:solidFill>
                  <a:srgbClr val="34385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Neural Spark</a:t>
            </a:r>
            <a:endParaRPr lang="en-US" sz="1600" dirty="0"/>
          </a:p>
        </p:txBody>
      </p:sp>
      <p:sp>
        <p:nvSpPr>
          <p:cNvPr id="14" name="Shape 9"/>
          <p:cNvSpPr/>
          <p:nvPr/>
        </p:nvSpPr>
        <p:spPr>
          <a:xfrm>
            <a:off x="7264400" y="3606800"/>
            <a:ext cx="2336800" cy="50800"/>
          </a:xfrm>
          <a:custGeom>
            <a:avLst/>
            <a:gdLst/>
            <a:ahLst/>
            <a:cxnLst/>
            <a:rect l="l" t="t" r="r" b="b"/>
            <a:pathLst>
              <a:path w="2336800" h="50800">
                <a:moveTo>
                  <a:pt x="0" y="0"/>
                </a:moveTo>
                <a:lnTo>
                  <a:pt x="2336800" y="0"/>
                </a:lnTo>
                <a:lnTo>
                  <a:pt x="23368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gradFill rotWithShape="1" flip="none">
            <a:gsLst>
              <a:gs pos="0">
                <a:srgbClr val="6052C8"/>
              </a:gs>
              <a:gs pos="100000">
                <a:srgbClr val="4D5EFF"/>
              </a:gs>
            </a:gsLst>
            <a:lin ang="0" scaled="1"/>
          </a:gradFill>
          <a:ln/>
        </p:spPr>
      </p:sp>
      <p:sp>
        <p:nvSpPr>
          <p:cNvPr id="15" name="Shape 10"/>
          <p:cNvSpPr/>
          <p:nvPr/>
        </p:nvSpPr>
        <p:spPr>
          <a:xfrm>
            <a:off x="9601200" y="2997200"/>
            <a:ext cx="2336800" cy="1270000"/>
          </a:xfrm>
          <a:custGeom>
            <a:avLst/>
            <a:gdLst/>
            <a:ahLst/>
            <a:cxnLst/>
            <a:rect l="l" t="t" r="r" b="b"/>
            <a:pathLst>
              <a:path w="2336800" h="1270000">
                <a:moveTo>
                  <a:pt x="101600" y="0"/>
                </a:moveTo>
                <a:lnTo>
                  <a:pt x="2235200" y="0"/>
                </a:lnTo>
                <a:cubicBezTo>
                  <a:pt x="2291275" y="0"/>
                  <a:pt x="2336800" y="45525"/>
                  <a:pt x="2336800" y="101600"/>
                </a:cubicBezTo>
                <a:lnTo>
                  <a:pt x="2336800" y="1168400"/>
                </a:lnTo>
                <a:cubicBezTo>
                  <a:pt x="2336800" y="1224475"/>
                  <a:pt x="2291275" y="1270000"/>
                  <a:pt x="2235200" y="1270000"/>
                </a:cubicBezTo>
                <a:lnTo>
                  <a:pt x="101600" y="1270000"/>
                </a:lnTo>
                <a:cubicBezTo>
                  <a:pt x="45525" y="1270000"/>
                  <a:pt x="0" y="1224475"/>
                  <a:pt x="0" y="11684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4D5EFF">
              <a:alpha val="20000"/>
            </a:srgbClr>
          </a:solidFill>
          <a:ln/>
        </p:spPr>
      </p:sp>
      <p:sp>
        <p:nvSpPr>
          <p:cNvPr id="16" name="Shape 11"/>
          <p:cNvSpPr/>
          <p:nvPr/>
        </p:nvSpPr>
        <p:spPr>
          <a:xfrm>
            <a:off x="10582275" y="32385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174501" y="69131"/>
                </a:moveTo>
                <a:cubicBezTo>
                  <a:pt x="185142" y="101054"/>
                  <a:pt x="174278" y="133276"/>
                  <a:pt x="150242" y="141163"/>
                </a:cubicBezTo>
                <a:cubicBezTo>
                  <a:pt x="126206" y="149051"/>
                  <a:pt x="98078" y="129555"/>
                  <a:pt x="87437" y="97631"/>
                </a:cubicBezTo>
                <a:cubicBezTo>
                  <a:pt x="76795" y="65708"/>
                  <a:pt x="87660" y="33486"/>
                  <a:pt x="111696" y="25598"/>
                </a:cubicBezTo>
                <a:cubicBezTo>
                  <a:pt x="135731" y="17711"/>
                  <a:pt x="163860" y="37207"/>
                  <a:pt x="174501" y="69131"/>
                </a:cubicBezTo>
                <a:close/>
                <a:moveTo>
                  <a:pt x="74712" y="147786"/>
                </a:moveTo>
                <a:cubicBezTo>
                  <a:pt x="88776" y="171896"/>
                  <a:pt x="85353" y="199951"/>
                  <a:pt x="67121" y="210369"/>
                </a:cubicBezTo>
                <a:cubicBezTo>
                  <a:pt x="48890" y="220787"/>
                  <a:pt x="22696" y="209699"/>
                  <a:pt x="8706" y="185589"/>
                </a:cubicBezTo>
                <a:cubicBezTo>
                  <a:pt x="-5283" y="161479"/>
                  <a:pt x="-1935" y="133424"/>
                  <a:pt x="16297" y="123006"/>
                </a:cubicBezTo>
                <a:cubicBezTo>
                  <a:pt x="34528" y="112588"/>
                  <a:pt x="60722" y="123676"/>
                  <a:pt x="74712" y="147786"/>
                </a:cubicBezTo>
                <a:close/>
                <a:moveTo>
                  <a:pt x="51495" y="298549"/>
                </a:moveTo>
                <a:cubicBezTo>
                  <a:pt x="90488" y="193402"/>
                  <a:pt x="159767" y="166688"/>
                  <a:pt x="190500" y="166688"/>
                </a:cubicBezTo>
                <a:cubicBezTo>
                  <a:pt x="221233" y="166688"/>
                  <a:pt x="290513" y="193402"/>
                  <a:pt x="329505" y="298549"/>
                </a:cubicBezTo>
                <a:cubicBezTo>
                  <a:pt x="332184" y="305767"/>
                  <a:pt x="333375" y="313506"/>
                  <a:pt x="333375" y="321246"/>
                </a:cubicBezTo>
                <a:lnTo>
                  <a:pt x="333375" y="322436"/>
                </a:lnTo>
                <a:cubicBezTo>
                  <a:pt x="333375" y="341635"/>
                  <a:pt x="317822" y="357188"/>
                  <a:pt x="298624" y="357188"/>
                </a:cubicBezTo>
                <a:cubicBezTo>
                  <a:pt x="290066" y="357188"/>
                  <a:pt x="281583" y="356146"/>
                  <a:pt x="273323" y="354062"/>
                </a:cubicBezTo>
                <a:lnTo>
                  <a:pt x="207838" y="337691"/>
                </a:lnTo>
                <a:cubicBezTo>
                  <a:pt x="196453" y="334863"/>
                  <a:pt x="184547" y="334863"/>
                  <a:pt x="173162" y="337691"/>
                </a:cubicBezTo>
                <a:lnTo>
                  <a:pt x="107677" y="354062"/>
                </a:lnTo>
                <a:cubicBezTo>
                  <a:pt x="99417" y="356146"/>
                  <a:pt x="90934" y="357188"/>
                  <a:pt x="82376" y="357188"/>
                </a:cubicBezTo>
                <a:cubicBezTo>
                  <a:pt x="63178" y="357188"/>
                  <a:pt x="47625" y="341635"/>
                  <a:pt x="47625" y="322436"/>
                </a:cubicBezTo>
                <a:lnTo>
                  <a:pt x="47625" y="321246"/>
                </a:lnTo>
                <a:cubicBezTo>
                  <a:pt x="47625" y="313506"/>
                  <a:pt x="48816" y="305767"/>
                  <a:pt x="51495" y="298549"/>
                </a:cubicBezTo>
                <a:close/>
                <a:moveTo>
                  <a:pt x="313879" y="210369"/>
                </a:moveTo>
                <a:cubicBezTo>
                  <a:pt x="295647" y="199951"/>
                  <a:pt x="292224" y="171896"/>
                  <a:pt x="306288" y="147786"/>
                </a:cubicBezTo>
                <a:cubicBezTo>
                  <a:pt x="320353" y="123676"/>
                  <a:pt x="346472" y="112588"/>
                  <a:pt x="364703" y="123006"/>
                </a:cubicBezTo>
                <a:cubicBezTo>
                  <a:pt x="382935" y="133424"/>
                  <a:pt x="386358" y="161479"/>
                  <a:pt x="372294" y="185589"/>
                </a:cubicBezTo>
                <a:cubicBezTo>
                  <a:pt x="358229" y="209699"/>
                  <a:pt x="332110" y="220787"/>
                  <a:pt x="313879" y="210369"/>
                </a:cubicBezTo>
                <a:close/>
                <a:moveTo>
                  <a:pt x="230758" y="141163"/>
                </a:moveTo>
                <a:cubicBezTo>
                  <a:pt x="206722" y="133276"/>
                  <a:pt x="195858" y="101054"/>
                  <a:pt x="206499" y="69131"/>
                </a:cubicBezTo>
                <a:cubicBezTo>
                  <a:pt x="217140" y="37207"/>
                  <a:pt x="245269" y="17711"/>
                  <a:pt x="269304" y="25598"/>
                </a:cubicBezTo>
                <a:cubicBezTo>
                  <a:pt x="293340" y="33486"/>
                  <a:pt x="304205" y="65708"/>
                  <a:pt x="293563" y="97631"/>
                </a:cubicBezTo>
                <a:cubicBezTo>
                  <a:pt x="282922" y="129555"/>
                  <a:pt x="254794" y="149051"/>
                  <a:pt x="230758" y="141163"/>
                </a:cubicBezTo>
                <a:close/>
              </a:path>
            </a:pathLst>
          </a:custGeom>
          <a:solidFill>
            <a:srgbClr val="4D5EFF"/>
          </a:solidFill>
          <a:ln/>
        </p:spPr>
      </p:sp>
      <p:sp>
        <p:nvSpPr>
          <p:cNvPr id="17" name="Text 12"/>
          <p:cNvSpPr/>
          <p:nvPr/>
        </p:nvSpPr>
        <p:spPr>
          <a:xfrm>
            <a:off x="9550400" y="3759200"/>
            <a:ext cx="2438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30000"/>
              </a:lnSpc>
              <a:buNone/>
            </a:pPr>
            <a:r>
              <a:rPr lang="en-US" sz="1600" b="1" dirty="0">
                <a:solidFill>
                  <a:srgbClr val="34385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Puppet Response</a:t>
            </a:r>
            <a:endParaRPr lang="en-US" sz="1600" dirty="0"/>
          </a:p>
        </p:txBody>
      </p:sp>
      <p:sp>
        <p:nvSpPr>
          <p:cNvPr id="18" name="Text 13"/>
          <p:cNvSpPr/>
          <p:nvPr/>
        </p:nvSpPr>
        <p:spPr>
          <a:xfrm>
            <a:off x="2126258" y="4572000"/>
            <a:ext cx="2032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30000"/>
              </a:lnSpc>
              <a:buNone/>
            </a:pPr>
            <a:r>
              <a:rPr lang="en-US" sz="1600" b="1" dirty="0">
                <a:solidFill>
                  <a:srgbClr val="34385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Binary Mapping</a:t>
            </a:r>
            <a:endParaRPr lang="en-US" sz="1600" dirty="0"/>
          </a:p>
        </p:txBody>
      </p:sp>
      <p:sp>
        <p:nvSpPr>
          <p:cNvPr id="19" name="Text 14"/>
          <p:cNvSpPr/>
          <p:nvPr/>
        </p:nvSpPr>
        <p:spPr>
          <a:xfrm>
            <a:off x="2126258" y="4876800"/>
            <a:ext cx="20320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34385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Yes/No Pattern</a:t>
            </a:r>
            <a:endParaRPr lang="en-US" sz="1600" dirty="0"/>
          </a:p>
        </p:txBody>
      </p:sp>
      <p:sp>
        <p:nvSpPr>
          <p:cNvPr id="20" name="Text 15"/>
          <p:cNvSpPr/>
          <p:nvPr/>
        </p:nvSpPr>
        <p:spPr>
          <a:xfrm>
            <a:off x="7907933" y="4572000"/>
            <a:ext cx="2159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30000"/>
              </a:lnSpc>
              <a:buNone/>
            </a:pPr>
            <a:r>
              <a:rPr lang="en-US" sz="1600" b="1" dirty="0">
                <a:solidFill>
                  <a:srgbClr val="34385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Reinforcement</a:t>
            </a:r>
            <a:endParaRPr lang="en-US" sz="1600" dirty="0"/>
          </a:p>
        </p:txBody>
      </p:sp>
      <p:sp>
        <p:nvSpPr>
          <p:cNvPr id="21" name="Text 16"/>
          <p:cNvSpPr/>
          <p:nvPr/>
        </p:nvSpPr>
        <p:spPr>
          <a:xfrm>
            <a:off x="7907933" y="4876800"/>
            <a:ext cx="21590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34385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Strengthens Pathway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3F4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7:28-d2nfa018bjvh7rlj0eug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233275" cy="6881495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8-27-20:07:28-d2nfa018bjvh7rlj0et0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30850"/>
            <a:ext cx="1684020" cy="1327150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8-27-20:07:28-d2nfa018bjvh7rlj0eu0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6180" y="0"/>
            <a:ext cx="2116455" cy="2286000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254000" y="254000"/>
            <a:ext cx="71120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00000"/>
              </a:lnSpc>
              <a:buNone/>
            </a:pPr>
            <a:r>
              <a:rPr lang="en-US" sz="3000" b="1" dirty="0">
                <a:solidFill>
                  <a:srgbClr val="3341B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Authentication Mechanism</a:t>
            </a:r>
            <a:endParaRPr lang="en-US" sz="1600" dirty="0"/>
          </a:p>
        </p:txBody>
      </p:sp>
      <p:sp>
        <p:nvSpPr>
          <p:cNvPr id="6" name="Text 1"/>
          <p:cNvSpPr/>
          <p:nvPr/>
        </p:nvSpPr>
        <p:spPr>
          <a:xfrm>
            <a:off x="254000" y="762000"/>
            <a:ext cx="7112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20000"/>
              </a:lnSpc>
              <a:buNone/>
            </a:pPr>
            <a:r>
              <a:rPr lang="en-US" sz="2000" dirty="0">
                <a:solidFill>
                  <a:srgbClr val="6052C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"Who is Me(X)?, Am I Myself(Y), Who am I(Z)" Neural Signature - AuraSeal Gatable Verfication(95.4% Evolution)</a:t>
            </a:r>
            <a:endParaRPr lang="en-US" sz="1600" dirty="0"/>
          </a:p>
        </p:txBody>
      </p:sp>
      <p:sp>
        <p:nvSpPr>
          <p:cNvPr id="7" name="Text 2"/>
          <p:cNvSpPr/>
          <p:nvPr/>
        </p:nvSpPr>
        <p:spPr>
          <a:xfrm>
            <a:off x="387350" y="2132705"/>
            <a:ext cx="6604000" cy="990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40000"/>
              </a:lnSpc>
              <a:buNone/>
            </a:pPr>
            <a:r>
              <a:rPr lang="en-US" sz="1600" dirty="0">
                <a:solidFill>
                  <a:srgbClr val="34385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system validates authentic expression by identifying a user's unique neural fingerprint, ensuring the communication is genuinely theirs and not externally influenced.</a:t>
            </a:r>
            <a:endParaRPr lang="en-US" sz="1600" dirty="0"/>
          </a:p>
        </p:txBody>
      </p:sp>
      <p:sp>
        <p:nvSpPr>
          <p:cNvPr id="8" name="Shape 3"/>
          <p:cNvSpPr/>
          <p:nvPr/>
        </p:nvSpPr>
        <p:spPr>
          <a:xfrm>
            <a:off x="387350" y="17272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28575" y="152400"/>
                </a:moveTo>
                <a:cubicBezTo>
                  <a:pt x="28575" y="83999"/>
                  <a:pt x="83999" y="28575"/>
                  <a:pt x="152400" y="28575"/>
                </a:cubicBezTo>
                <a:cubicBezTo>
                  <a:pt x="189964" y="28575"/>
                  <a:pt x="223599" y="45303"/>
                  <a:pt x="246340" y="71735"/>
                </a:cubicBezTo>
                <a:cubicBezTo>
                  <a:pt x="251460" y="77748"/>
                  <a:pt x="260509" y="78403"/>
                  <a:pt x="266462" y="73283"/>
                </a:cubicBezTo>
                <a:cubicBezTo>
                  <a:pt x="272415" y="68163"/>
                  <a:pt x="273129" y="59115"/>
                  <a:pt x="268010" y="53161"/>
                </a:cubicBezTo>
                <a:cubicBezTo>
                  <a:pt x="240090" y="20598"/>
                  <a:pt x="198656" y="0"/>
                  <a:pt x="152400" y="0"/>
                </a:cubicBezTo>
                <a:cubicBezTo>
                  <a:pt x="68223" y="0"/>
                  <a:pt x="0" y="68223"/>
                  <a:pt x="0" y="152400"/>
                </a:cubicBezTo>
                <a:lnTo>
                  <a:pt x="0" y="176212"/>
                </a:lnTo>
                <a:cubicBezTo>
                  <a:pt x="0" y="184130"/>
                  <a:pt x="6370" y="190500"/>
                  <a:pt x="14288" y="190500"/>
                </a:cubicBezTo>
                <a:cubicBezTo>
                  <a:pt x="22205" y="190500"/>
                  <a:pt x="28575" y="184130"/>
                  <a:pt x="28575" y="176212"/>
                </a:cubicBezTo>
                <a:lnTo>
                  <a:pt x="28575" y="152400"/>
                </a:lnTo>
                <a:close/>
                <a:moveTo>
                  <a:pt x="301526" y="120908"/>
                </a:moveTo>
                <a:cubicBezTo>
                  <a:pt x="299918" y="113169"/>
                  <a:pt x="292298" y="108228"/>
                  <a:pt x="284619" y="109895"/>
                </a:cubicBezTo>
                <a:cubicBezTo>
                  <a:pt x="276939" y="111562"/>
                  <a:pt x="271939" y="119122"/>
                  <a:pt x="273606" y="126802"/>
                </a:cubicBezTo>
                <a:cubicBezTo>
                  <a:pt x="275332" y="135076"/>
                  <a:pt x="276285" y="143649"/>
                  <a:pt x="276285" y="152460"/>
                </a:cubicBezTo>
                <a:lnTo>
                  <a:pt x="276285" y="176272"/>
                </a:lnTo>
                <a:cubicBezTo>
                  <a:pt x="276285" y="184190"/>
                  <a:pt x="282654" y="190560"/>
                  <a:pt x="290572" y="190560"/>
                </a:cubicBezTo>
                <a:cubicBezTo>
                  <a:pt x="298490" y="190560"/>
                  <a:pt x="304860" y="184190"/>
                  <a:pt x="304860" y="176272"/>
                </a:cubicBezTo>
                <a:lnTo>
                  <a:pt x="304860" y="152460"/>
                </a:lnTo>
                <a:cubicBezTo>
                  <a:pt x="304860" y="141684"/>
                  <a:pt x="303728" y="131147"/>
                  <a:pt x="301585" y="120968"/>
                </a:cubicBezTo>
                <a:close/>
                <a:moveTo>
                  <a:pt x="152400" y="47625"/>
                </a:moveTo>
                <a:cubicBezTo>
                  <a:pt x="141089" y="47625"/>
                  <a:pt x="130135" y="49411"/>
                  <a:pt x="119955" y="52745"/>
                </a:cubicBezTo>
                <a:cubicBezTo>
                  <a:pt x="110907" y="55721"/>
                  <a:pt x="108823" y="66854"/>
                  <a:pt x="115014" y="74116"/>
                </a:cubicBezTo>
                <a:cubicBezTo>
                  <a:pt x="119241" y="79058"/>
                  <a:pt x="126206" y="80546"/>
                  <a:pt x="132517" y="78819"/>
                </a:cubicBezTo>
                <a:cubicBezTo>
                  <a:pt x="138827" y="77093"/>
                  <a:pt x="145494" y="76200"/>
                  <a:pt x="152400" y="76200"/>
                </a:cubicBezTo>
                <a:cubicBezTo>
                  <a:pt x="194489" y="76200"/>
                  <a:pt x="228600" y="110311"/>
                  <a:pt x="228600" y="152400"/>
                </a:cubicBezTo>
                <a:lnTo>
                  <a:pt x="228600" y="167223"/>
                </a:lnTo>
                <a:cubicBezTo>
                  <a:pt x="228600" y="182225"/>
                  <a:pt x="227707" y="197167"/>
                  <a:pt x="225981" y="212050"/>
                </a:cubicBezTo>
                <a:cubicBezTo>
                  <a:pt x="224969" y="220742"/>
                  <a:pt x="231577" y="228600"/>
                  <a:pt x="240387" y="228600"/>
                </a:cubicBezTo>
                <a:cubicBezTo>
                  <a:pt x="247412" y="228600"/>
                  <a:pt x="253425" y="223480"/>
                  <a:pt x="254258" y="216515"/>
                </a:cubicBezTo>
                <a:cubicBezTo>
                  <a:pt x="256223" y="200204"/>
                  <a:pt x="257235" y="183773"/>
                  <a:pt x="257235" y="167283"/>
                </a:cubicBezTo>
                <a:lnTo>
                  <a:pt x="257235" y="152460"/>
                </a:lnTo>
                <a:cubicBezTo>
                  <a:pt x="257235" y="94595"/>
                  <a:pt x="210324" y="47685"/>
                  <a:pt x="152460" y="47685"/>
                </a:cubicBezTo>
                <a:close/>
                <a:moveTo>
                  <a:pt x="89714" y="88523"/>
                </a:moveTo>
                <a:cubicBezTo>
                  <a:pt x="84296" y="82213"/>
                  <a:pt x="74652" y="81736"/>
                  <a:pt x="69533" y="88285"/>
                </a:cubicBezTo>
                <a:cubicBezTo>
                  <a:pt x="55781" y="106025"/>
                  <a:pt x="47625" y="128230"/>
                  <a:pt x="47625" y="152400"/>
                </a:cubicBezTo>
                <a:lnTo>
                  <a:pt x="47625" y="167223"/>
                </a:lnTo>
                <a:cubicBezTo>
                  <a:pt x="47625" y="181630"/>
                  <a:pt x="46077" y="196036"/>
                  <a:pt x="42982" y="210026"/>
                </a:cubicBezTo>
                <a:cubicBezTo>
                  <a:pt x="40957" y="219313"/>
                  <a:pt x="47685" y="228540"/>
                  <a:pt x="57210" y="228540"/>
                </a:cubicBezTo>
                <a:cubicBezTo>
                  <a:pt x="63460" y="228540"/>
                  <a:pt x="69056" y="224373"/>
                  <a:pt x="70425" y="218242"/>
                </a:cubicBezTo>
                <a:cubicBezTo>
                  <a:pt x="74235" y="201513"/>
                  <a:pt x="76200" y="184428"/>
                  <a:pt x="76200" y="167164"/>
                </a:cubicBezTo>
                <a:lnTo>
                  <a:pt x="76200" y="152340"/>
                </a:lnTo>
                <a:cubicBezTo>
                  <a:pt x="76200" y="136148"/>
                  <a:pt x="81260" y="121146"/>
                  <a:pt x="89833" y="108823"/>
                </a:cubicBezTo>
                <a:cubicBezTo>
                  <a:pt x="94119" y="102632"/>
                  <a:pt x="94595" y="94178"/>
                  <a:pt x="89714" y="88463"/>
                </a:cubicBezTo>
                <a:close/>
                <a:moveTo>
                  <a:pt x="152400" y="95250"/>
                </a:moveTo>
                <a:cubicBezTo>
                  <a:pt x="120848" y="95250"/>
                  <a:pt x="95250" y="120848"/>
                  <a:pt x="95250" y="152400"/>
                </a:cubicBezTo>
                <a:lnTo>
                  <a:pt x="95250" y="167223"/>
                </a:lnTo>
                <a:cubicBezTo>
                  <a:pt x="95250" y="188595"/>
                  <a:pt x="92512" y="209788"/>
                  <a:pt x="87035" y="230386"/>
                </a:cubicBezTo>
                <a:cubicBezTo>
                  <a:pt x="84772" y="238899"/>
                  <a:pt x="91023" y="247650"/>
                  <a:pt x="99834" y="247650"/>
                </a:cubicBezTo>
                <a:cubicBezTo>
                  <a:pt x="105489" y="247650"/>
                  <a:pt x="110490" y="243959"/>
                  <a:pt x="111978" y="238482"/>
                </a:cubicBezTo>
                <a:cubicBezTo>
                  <a:pt x="118229" y="215265"/>
                  <a:pt x="121444" y="191333"/>
                  <a:pt x="121444" y="167223"/>
                </a:cubicBezTo>
                <a:lnTo>
                  <a:pt x="121444" y="152400"/>
                </a:lnTo>
                <a:cubicBezTo>
                  <a:pt x="121444" y="135315"/>
                  <a:pt x="135315" y="121444"/>
                  <a:pt x="152400" y="121444"/>
                </a:cubicBezTo>
                <a:cubicBezTo>
                  <a:pt x="169485" y="121444"/>
                  <a:pt x="183356" y="135315"/>
                  <a:pt x="183356" y="152400"/>
                </a:cubicBezTo>
                <a:lnTo>
                  <a:pt x="183356" y="167223"/>
                </a:lnTo>
                <a:cubicBezTo>
                  <a:pt x="183356" y="188833"/>
                  <a:pt x="181273" y="210324"/>
                  <a:pt x="177165" y="231458"/>
                </a:cubicBezTo>
                <a:cubicBezTo>
                  <a:pt x="175558" y="239732"/>
                  <a:pt x="181749" y="247650"/>
                  <a:pt x="190143" y="247650"/>
                </a:cubicBezTo>
                <a:cubicBezTo>
                  <a:pt x="196215" y="247650"/>
                  <a:pt x="201454" y="243483"/>
                  <a:pt x="202644" y="237530"/>
                </a:cubicBezTo>
                <a:cubicBezTo>
                  <a:pt x="207228" y="214432"/>
                  <a:pt x="209550" y="190917"/>
                  <a:pt x="209550" y="167223"/>
                </a:cubicBezTo>
                <a:lnTo>
                  <a:pt x="209550" y="152400"/>
                </a:lnTo>
                <a:cubicBezTo>
                  <a:pt x="209550" y="120848"/>
                  <a:pt x="183952" y="95250"/>
                  <a:pt x="152400" y="95250"/>
                </a:cubicBezTo>
                <a:close/>
                <a:moveTo>
                  <a:pt x="166688" y="152400"/>
                </a:moveTo>
                <a:cubicBezTo>
                  <a:pt x="166688" y="144482"/>
                  <a:pt x="160318" y="138113"/>
                  <a:pt x="152400" y="138113"/>
                </a:cubicBezTo>
                <a:cubicBezTo>
                  <a:pt x="144482" y="138113"/>
                  <a:pt x="138113" y="144482"/>
                  <a:pt x="138113" y="152400"/>
                </a:cubicBezTo>
                <a:lnTo>
                  <a:pt x="138113" y="167223"/>
                </a:lnTo>
                <a:cubicBezTo>
                  <a:pt x="138113" y="202882"/>
                  <a:pt x="131564" y="238244"/>
                  <a:pt x="118765" y="271522"/>
                </a:cubicBezTo>
                <a:lnTo>
                  <a:pt x="115253" y="280630"/>
                </a:lnTo>
                <a:cubicBezTo>
                  <a:pt x="112395" y="288012"/>
                  <a:pt x="116086" y="296287"/>
                  <a:pt x="123468" y="299085"/>
                </a:cubicBezTo>
                <a:cubicBezTo>
                  <a:pt x="130850" y="301883"/>
                  <a:pt x="139125" y="298252"/>
                  <a:pt x="141923" y="290870"/>
                </a:cubicBezTo>
                <a:lnTo>
                  <a:pt x="145435" y="281761"/>
                </a:lnTo>
                <a:cubicBezTo>
                  <a:pt x="159484" y="245209"/>
                  <a:pt x="166688" y="206395"/>
                  <a:pt x="166688" y="167223"/>
                </a:cubicBezTo>
                <a:lnTo>
                  <a:pt x="166688" y="152400"/>
                </a:lnTo>
                <a:close/>
              </a:path>
            </a:pathLst>
          </a:custGeom>
          <a:solidFill>
            <a:srgbClr val="4D5EFF"/>
          </a:solidFill>
          <a:ln/>
        </p:spPr>
      </p:sp>
      <p:sp>
        <p:nvSpPr>
          <p:cNvPr id="9" name="Text 4"/>
          <p:cNvSpPr/>
          <p:nvPr/>
        </p:nvSpPr>
        <p:spPr>
          <a:xfrm>
            <a:off x="898525" y="1676400"/>
            <a:ext cx="65913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30000"/>
              </a:lnSpc>
              <a:buNone/>
            </a:pPr>
            <a:r>
              <a:rPr lang="en-US" sz="1600" b="1" dirty="0">
                <a:solidFill>
                  <a:srgbClr val="34385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Unique Neural Fingerprint</a:t>
            </a:r>
            <a:endParaRPr lang="en-US" sz="1600" dirty="0"/>
          </a:p>
        </p:txBody>
      </p:sp>
      <p:sp>
        <p:nvSpPr>
          <p:cNvPr id="10" name="Text 5"/>
          <p:cNvSpPr/>
          <p:nvPr/>
        </p:nvSpPr>
        <p:spPr>
          <a:xfrm>
            <a:off x="406400" y="3905515"/>
            <a:ext cx="60833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34385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Each individual's pre-conscious patterns are unique, creating a signature of their internal state.</a:t>
            </a:r>
            <a:endParaRPr lang="en-US" sz="1600" dirty="0"/>
          </a:p>
        </p:txBody>
      </p:sp>
      <p:sp>
        <p:nvSpPr>
          <p:cNvPr id="11" name="Shape 6"/>
          <p:cNvSpPr/>
          <p:nvPr/>
        </p:nvSpPr>
        <p:spPr>
          <a:xfrm>
            <a:off x="254000" y="340171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cubicBezTo>
                  <a:pt x="155138" y="0"/>
                  <a:pt x="157877" y="595"/>
                  <a:pt x="160377" y="1726"/>
                </a:cubicBezTo>
                <a:lnTo>
                  <a:pt x="272534" y="49292"/>
                </a:lnTo>
                <a:cubicBezTo>
                  <a:pt x="285631" y="54828"/>
                  <a:pt x="295394" y="67747"/>
                  <a:pt x="295335" y="83344"/>
                </a:cubicBezTo>
                <a:cubicBezTo>
                  <a:pt x="295037" y="142399"/>
                  <a:pt x="270748" y="250448"/>
                  <a:pt x="168176" y="299561"/>
                </a:cubicBezTo>
                <a:cubicBezTo>
                  <a:pt x="158234" y="304324"/>
                  <a:pt x="146685" y="304324"/>
                  <a:pt x="136743" y="299561"/>
                </a:cubicBezTo>
                <a:cubicBezTo>
                  <a:pt x="34111" y="250448"/>
                  <a:pt x="9882" y="142399"/>
                  <a:pt x="9585" y="83344"/>
                </a:cubicBezTo>
                <a:cubicBezTo>
                  <a:pt x="9525" y="67747"/>
                  <a:pt x="19288" y="54828"/>
                  <a:pt x="32385" y="49292"/>
                </a:cubicBezTo>
                <a:lnTo>
                  <a:pt x="144482" y="1726"/>
                </a:lnTo>
                <a:cubicBezTo>
                  <a:pt x="146983" y="595"/>
                  <a:pt x="149662" y="0"/>
                  <a:pt x="152400" y="0"/>
                </a:cubicBezTo>
                <a:close/>
                <a:moveTo>
                  <a:pt x="152400" y="39767"/>
                </a:moveTo>
                <a:lnTo>
                  <a:pt x="152400" y="264855"/>
                </a:lnTo>
                <a:cubicBezTo>
                  <a:pt x="234553" y="225088"/>
                  <a:pt x="256639" y="136981"/>
                  <a:pt x="257175" y="84237"/>
                </a:cubicBezTo>
                <a:lnTo>
                  <a:pt x="152400" y="39826"/>
                </a:lnTo>
                <a:lnTo>
                  <a:pt x="152400" y="39826"/>
                </a:lnTo>
                <a:close/>
              </a:path>
            </a:pathLst>
          </a:custGeom>
          <a:solidFill>
            <a:srgbClr val="4D5EFF"/>
          </a:solidFill>
          <a:ln/>
        </p:spPr>
      </p:sp>
      <p:sp>
        <p:nvSpPr>
          <p:cNvPr id="12" name="Text 7"/>
          <p:cNvSpPr/>
          <p:nvPr/>
        </p:nvSpPr>
        <p:spPr>
          <a:xfrm>
            <a:off x="742752" y="3350910"/>
            <a:ext cx="66421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30000"/>
              </a:lnSpc>
              <a:buNone/>
            </a:pPr>
            <a:r>
              <a:rPr lang="en-US" sz="1600" b="1" dirty="0">
                <a:solidFill>
                  <a:srgbClr val="34385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Constitutional Protection</a:t>
            </a:r>
            <a:endParaRPr lang="en-US" sz="1600" dirty="0"/>
          </a:p>
        </p:txBody>
      </p:sp>
      <p:sp>
        <p:nvSpPr>
          <p:cNvPr id="13" name="Text 8"/>
          <p:cNvSpPr/>
          <p:nvPr/>
        </p:nvSpPr>
        <p:spPr>
          <a:xfrm>
            <a:off x="387350" y="4601867"/>
            <a:ext cx="61341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34385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External validation occurs within a framework that prioritizes user sovereignty, generating a "Sovereignty Score".</a:t>
            </a:r>
            <a:endParaRPr lang="en-US" sz="1600" dirty="0"/>
          </a:p>
        </p:txBody>
      </p:sp>
      <p:pic>
        <p:nvPicPr>
          <p:cNvPr id="14" name="Image 3" descr="https://kimi-web-img.moonshot.cn/img/www.publicdomainpictures.net/9a3784780fcbed70d7a1172f04c3b24f4e453de2.jpg">    </p:cNvPr>
          <p:cNvPicPr>
            <a:picLocks noChangeAspect="1"/>
          </p:cNvPicPr>
          <p:nvPr/>
        </p:nvPicPr>
        <p:blipFill>
          <a:blip r:embed="rId4"/>
          <a:srcRect l="714" r="714" t="0" b="0"/>
          <a:stretch/>
        </p:blipFill>
        <p:spPr>
          <a:xfrm>
            <a:off x="7264400" y="254000"/>
            <a:ext cx="4673600" cy="3556000"/>
          </a:xfrm>
          <a:prstGeom prst="roundRect">
            <a:avLst>
              <a:gd name="adj" fmla="val 2857"/>
            </a:avLst>
          </a:prstGeom>
        </p:spPr>
      </p:pic>
    </p:spTree>
  </p:cSld>
  <p:clrMapOvr>
    <a:masterClrMapping/>
  </p:clrMapOvr>
  <p:transition>
    <p:fade/>
    <p:spd val="med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3F4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7:28-d2nfa018bjvh7rlj0eug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233275" cy="6881495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8-27-20:07:28-d2nfa018bjvh7rlj0et0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30850"/>
            <a:ext cx="1684020" cy="1327150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8-27-20:07:28-d2nfa018bjvh7rlj0eu0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6180" y="0"/>
            <a:ext cx="2116455" cy="2286000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0" y="2006600"/>
            <a:ext cx="121920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3000" b="1" dirty="0">
                <a:solidFill>
                  <a:srgbClr val="3341B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Signal Processing Pipeline</a:t>
            </a:r>
            <a:endParaRPr lang="en-US" sz="1600" dirty="0"/>
          </a:p>
        </p:txBody>
      </p:sp>
      <p:sp>
        <p:nvSpPr>
          <p:cNvPr id="6" name="Text 1"/>
          <p:cNvSpPr/>
          <p:nvPr/>
        </p:nvSpPr>
        <p:spPr>
          <a:xfrm>
            <a:off x="0" y="2514600"/>
            <a:ext cx="12192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6052C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 Lossless DAG Transformation</a:t>
            </a:r>
            <a:endParaRPr lang="en-US" sz="1600" dirty="0"/>
          </a:p>
        </p:txBody>
      </p:sp>
      <p:sp>
        <p:nvSpPr>
          <p:cNvPr id="7" name="Shape 2"/>
          <p:cNvSpPr/>
          <p:nvPr/>
        </p:nvSpPr>
        <p:spPr>
          <a:xfrm>
            <a:off x="457200" y="3225800"/>
            <a:ext cx="2260600" cy="457200"/>
          </a:xfrm>
          <a:custGeom>
            <a:avLst/>
            <a:gdLst/>
            <a:ahLst/>
            <a:cxnLst/>
            <a:rect l="l" t="t" r="r" b="b"/>
            <a:pathLst>
              <a:path w="2260600" h="457200">
                <a:moveTo>
                  <a:pt x="101599" y="0"/>
                </a:moveTo>
                <a:lnTo>
                  <a:pt x="2159001" y="0"/>
                </a:lnTo>
                <a:cubicBezTo>
                  <a:pt x="2215113" y="0"/>
                  <a:pt x="2260600" y="45487"/>
                  <a:pt x="2260600" y="101599"/>
                </a:cubicBezTo>
                <a:lnTo>
                  <a:pt x="2260600" y="355601"/>
                </a:lnTo>
                <a:cubicBezTo>
                  <a:pt x="2260600" y="411713"/>
                  <a:pt x="2215113" y="457200"/>
                  <a:pt x="2159001" y="457200"/>
                </a:cubicBezTo>
                <a:lnTo>
                  <a:pt x="101599" y="457200"/>
                </a:lnTo>
                <a:cubicBezTo>
                  <a:pt x="45525" y="457200"/>
                  <a:pt x="0" y="411675"/>
                  <a:pt x="0" y="355601"/>
                </a:cubicBezTo>
                <a:lnTo>
                  <a:pt x="0" y="101599"/>
                </a:lnTo>
                <a:cubicBezTo>
                  <a:pt x="0" y="45525"/>
                  <a:pt x="45525" y="0"/>
                  <a:pt x="101599" y="0"/>
                </a:cubicBezTo>
                <a:close/>
              </a:path>
            </a:pathLst>
          </a:custGeom>
          <a:solidFill>
            <a:srgbClr val="3341B8">
              <a:alpha val="10196"/>
            </a:srgbClr>
          </a:solidFill>
          <a:ln/>
        </p:spPr>
      </p:sp>
      <p:sp>
        <p:nvSpPr>
          <p:cNvPr id="8" name="Text 3"/>
          <p:cNvSpPr/>
          <p:nvPr/>
        </p:nvSpPr>
        <p:spPr>
          <a:xfrm>
            <a:off x="304800" y="3327400"/>
            <a:ext cx="25654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20000"/>
              </a:lnSpc>
              <a:buNone/>
            </a:pPr>
            <a:r>
              <a:rPr lang="en-US" sz="1400" b="1" dirty="0">
                <a:solidFill>
                  <a:srgbClr val="34385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Raw EEG</a:t>
            </a:r>
            <a:endParaRPr lang="en-US" sz="1600" dirty="0"/>
          </a:p>
        </p:txBody>
      </p:sp>
      <p:sp>
        <p:nvSpPr>
          <p:cNvPr id="9" name="Shape 4"/>
          <p:cNvSpPr/>
          <p:nvPr/>
        </p:nvSpPr>
        <p:spPr>
          <a:xfrm>
            <a:off x="2712641" y="3225800"/>
            <a:ext cx="2260600" cy="457200"/>
          </a:xfrm>
          <a:custGeom>
            <a:avLst/>
            <a:gdLst/>
            <a:ahLst/>
            <a:cxnLst/>
            <a:rect l="l" t="t" r="r" b="b"/>
            <a:pathLst>
              <a:path w="2260600" h="457200">
                <a:moveTo>
                  <a:pt x="101599" y="0"/>
                </a:moveTo>
                <a:lnTo>
                  <a:pt x="2159001" y="0"/>
                </a:lnTo>
                <a:cubicBezTo>
                  <a:pt x="2215113" y="0"/>
                  <a:pt x="2260600" y="45487"/>
                  <a:pt x="2260600" y="101599"/>
                </a:cubicBezTo>
                <a:lnTo>
                  <a:pt x="2260600" y="355601"/>
                </a:lnTo>
                <a:cubicBezTo>
                  <a:pt x="2260600" y="411713"/>
                  <a:pt x="2215113" y="457200"/>
                  <a:pt x="2159001" y="457200"/>
                </a:cubicBezTo>
                <a:lnTo>
                  <a:pt x="101599" y="457200"/>
                </a:lnTo>
                <a:cubicBezTo>
                  <a:pt x="45525" y="457200"/>
                  <a:pt x="0" y="411675"/>
                  <a:pt x="0" y="355601"/>
                </a:cubicBezTo>
                <a:lnTo>
                  <a:pt x="0" y="101599"/>
                </a:lnTo>
                <a:cubicBezTo>
                  <a:pt x="0" y="45525"/>
                  <a:pt x="45525" y="0"/>
                  <a:pt x="101599" y="0"/>
                </a:cubicBezTo>
                <a:close/>
              </a:path>
            </a:pathLst>
          </a:custGeom>
          <a:solidFill>
            <a:srgbClr val="3341B8">
              <a:alpha val="10196"/>
            </a:srgbClr>
          </a:solidFill>
          <a:ln/>
        </p:spPr>
      </p:sp>
      <p:sp>
        <p:nvSpPr>
          <p:cNvPr id="10" name="Text 5"/>
          <p:cNvSpPr/>
          <p:nvPr/>
        </p:nvSpPr>
        <p:spPr>
          <a:xfrm>
            <a:off x="2560241" y="3327400"/>
            <a:ext cx="25654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20000"/>
              </a:lnSpc>
              <a:buNone/>
            </a:pPr>
            <a:r>
              <a:rPr lang="en-US" sz="1400" b="1" dirty="0">
                <a:solidFill>
                  <a:srgbClr val="34385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Noise Filtering</a:t>
            </a:r>
            <a:endParaRPr lang="en-US" sz="1600" dirty="0"/>
          </a:p>
        </p:txBody>
      </p:sp>
      <p:sp>
        <p:nvSpPr>
          <p:cNvPr id="11" name="Shape 6"/>
          <p:cNvSpPr/>
          <p:nvPr/>
        </p:nvSpPr>
        <p:spPr>
          <a:xfrm>
            <a:off x="4968081" y="3225800"/>
            <a:ext cx="2260600" cy="457200"/>
          </a:xfrm>
          <a:custGeom>
            <a:avLst/>
            <a:gdLst/>
            <a:ahLst/>
            <a:cxnLst/>
            <a:rect l="l" t="t" r="r" b="b"/>
            <a:pathLst>
              <a:path w="2260600" h="457200">
                <a:moveTo>
                  <a:pt x="101599" y="0"/>
                </a:moveTo>
                <a:lnTo>
                  <a:pt x="2159001" y="0"/>
                </a:lnTo>
                <a:cubicBezTo>
                  <a:pt x="2215113" y="0"/>
                  <a:pt x="2260600" y="45487"/>
                  <a:pt x="2260600" y="101599"/>
                </a:cubicBezTo>
                <a:lnTo>
                  <a:pt x="2260600" y="355601"/>
                </a:lnTo>
                <a:cubicBezTo>
                  <a:pt x="2260600" y="411713"/>
                  <a:pt x="2215113" y="457200"/>
                  <a:pt x="2159001" y="457200"/>
                </a:cubicBezTo>
                <a:lnTo>
                  <a:pt x="101599" y="457200"/>
                </a:lnTo>
                <a:cubicBezTo>
                  <a:pt x="45525" y="457200"/>
                  <a:pt x="0" y="411675"/>
                  <a:pt x="0" y="355601"/>
                </a:cubicBezTo>
                <a:lnTo>
                  <a:pt x="0" y="101599"/>
                </a:lnTo>
                <a:cubicBezTo>
                  <a:pt x="0" y="45525"/>
                  <a:pt x="45525" y="0"/>
                  <a:pt x="101599" y="0"/>
                </a:cubicBezTo>
                <a:close/>
              </a:path>
            </a:pathLst>
          </a:custGeom>
          <a:solidFill>
            <a:srgbClr val="3341B8">
              <a:alpha val="10196"/>
            </a:srgbClr>
          </a:solidFill>
          <a:ln/>
        </p:spPr>
      </p:sp>
      <p:sp>
        <p:nvSpPr>
          <p:cNvPr id="12" name="Text 7"/>
          <p:cNvSpPr/>
          <p:nvPr/>
        </p:nvSpPr>
        <p:spPr>
          <a:xfrm>
            <a:off x="4815681" y="3327400"/>
            <a:ext cx="25654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20000"/>
              </a:lnSpc>
              <a:buNone/>
            </a:pPr>
            <a:r>
              <a:rPr lang="en-US" sz="1400" b="1" dirty="0">
                <a:solidFill>
                  <a:srgbClr val="34385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Feature Extraction</a:t>
            </a:r>
            <a:endParaRPr lang="en-US" sz="1600" dirty="0"/>
          </a:p>
        </p:txBody>
      </p:sp>
      <p:sp>
        <p:nvSpPr>
          <p:cNvPr id="13" name="Shape 8"/>
          <p:cNvSpPr/>
          <p:nvPr/>
        </p:nvSpPr>
        <p:spPr>
          <a:xfrm>
            <a:off x="7223522" y="3225800"/>
            <a:ext cx="2260600" cy="457200"/>
          </a:xfrm>
          <a:custGeom>
            <a:avLst/>
            <a:gdLst/>
            <a:ahLst/>
            <a:cxnLst/>
            <a:rect l="l" t="t" r="r" b="b"/>
            <a:pathLst>
              <a:path w="2260600" h="457200">
                <a:moveTo>
                  <a:pt x="101599" y="0"/>
                </a:moveTo>
                <a:lnTo>
                  <a:pt x="2159001" y="0"/>
                </a:lnTo>
                <a:cubicBezTo>
                  <a:pt x="2215113" y="0"/>
                  <a:pt x="2260600" y="45487"/>
                  <a:pt x="2260600" y="101599"/>
                </a:cubicBezTo>
                <a:lnTo>
                  <a:pt x="2260600" y="355601"/>
                </a:lnTo>
                <a:cubicBezTo>
                  <a:pt x="2260600" y="411713"/>
                  <a:pt x="2215113" y="457200"/>
                  <a:pt x="2159001" y="457200"/>
                </a:cubicBezTo>
                <a:lnTo>
                  <a:pt x="101599" y="457200"/>
                </a:lnTo>
                <a:cubicBezTo>
                  <a:pt x="45525" y="457200"/>
                  <a:pt x="0" y="411675"/>
                  <a:pt x="0" y="355601"/>
                </a:cubicBezTo>
                <a:lnTo>
                  <a:pt x="0" y="101599"/>
                </a:lnTo>
                <a:cubicBezTo>
                  <a:pt x="0" y="45525"/>
                  <a:pt x="45525" y="0"/>
                  <a:pt x="101599" y="0"/>
                </a:cubicBezTo>
                <a:close/>
              </a:path>
            </a:pathLst>
          </a:custGeom>
          <a:solidFill>
            <a:srgbClr val="6052C8">
              <a:alpha val="10196"/>
            </a:srgbClr>
          </a:solidFill>
          <a:ln/>
        </p:spPr>
      </p:sp>
      <p:sp>
        <p:nvSpPr>
          <p:cNvPr id="14" name="Text 9"/>
          <p:cNvSpPr/>
          <p:nvPr/>
        </p:nvSpPr>
        <p:spPr>
          <a:xfrm>
            <a:off x="7071122" y="3327400"/>
            <a:ext cx="25654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20000"/>
              </a:lnSpc>
              <a:buNone/>
            </a:pPr>
            <a:r>
              <a:rPr lang="en-US" sz="1400" b="1" dirty="0">
                <a:solidFill>
                  <a:srgbClr val="34385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Pattern Classification</a:t>
            </a:r>
            <a:endParaRPr lang="en-US" sz="1600" dirty="0"/>
          </a:p>
        </p:txBody>
      </p:sp>
      <p:sp>
        <p:nvSpPr>
          <p:cNvPr id="15" name="Shape 10"/>
          <p:cNvSpPr/>
          <p:nvPr/>
        </p:nvSpPr>
        <p:spPr>
          <a:xfrm>
            <a:off x="9478963" y="3225800"/>
            <a:ext cx="2260600" cy="457200"/>
          </a:xfrm>
          <a:custGeom>
            <a:avLst/>
            <a:gdLst/>
            <a:ahLst/>
            <a:cxnLst/>
            <a:rect l="l" t="t" r="r" b="b"/>
            <a:pathLst>
              <a:path w="2260600" h="457200">
                <a:moveTo>
                  <a:pt x="101599" y="0"/>
                </a:moveTo>
                <a:lnTo>
                  <a:pt x="2159001" y="0"/>
                </a:lnTo>
                <a:cubicBezTo>
                  <a:pt x="2215113" y="0"/>
                  <a:pt x="2260600" y="45487"/>
                  <a:pt x="2260600" y="101599"/>
                </a:cubicBezTo>
                <a:lnTo>
                  <a:pt x="2260600" y="355601"/>
                </a:lnTo>
                <a:cubicBezTo>
                  <a:pt x="2260600" y="411713"/>
                  <a:pt x="2215113" y="457200"/>
                  <a:pt x="2159001" y="457200"/>
                </a:cubicBezTo>
                <a:lnTo>
                  <a:pt x="101599" y="457200"/>
                </a:lnTo>
                <a:cubicBezTo>
                  <a:pt x="45525" y="457200"/>
                  <a:pt x="0" y="411675"/>
                  <a:pt x="0" y="355601"/>
                </a:cubicBezTo>
                <a:lnTo>
                  <a:pt x="0" y="101599"/>
                </a:lnTo>
                <a:cubicBezTo>
                  <a:pt x="0" y="45525"/>
                  <a:pt x="45525" y="0"/>
                  <a:pt x="101599" y="0"/>
                </a:cubicBezTo>
                <a:close/>
              </a:path>
            </a:pathLst>
          </a:custGeom>
          <a:solidFill>
            <a:srgbClr val="6052C8">
              <a:alpha val="10196"/>
            </a:srgbClr>
          </a:solidFill>
          <a:ln/>
        </p:spPr>
      </p:sp>
      <p:sp>
        <p:nvSpPr>
          <p:cNvPr id="16" name="Text 11"/>
          <p:cNvSpPr/>
          <p:nvPr/>
        </p:nvSpPr>
        <p:spPr>
          <a:xfrm>
            <a:off x="9326563" y="3327400"/>
            <a:ext cx="25654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20000"/>
              </a:lnSpc>
              <a:buNone/>
            </a:pPr>
            <a:r>
              <a:rPr lang="en-US" sz="1400" b="1" dirty="0">
                <a:solidFill>
                  <a:srgbClr val="34385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Intent Prediction</a:t>
            </a:r>
            <a:endParaRPr lang="en-US" sz="1600" dirty="0"/>
          </a:p>
        </p:txBody>
      </p:sp>
      <p:sp>
        <p:nvSpPr>
          <p:cNvPr id="17" name="Shape 12"/>
          <p:cNvSpPr/>
          <p:nvPr/>
        </p:nvSpPr>
        <p:spPr>
          <a:xfrm>
            <a:off x="254000" y="3784600"/>
            <a:ext cx="11684000" cy="50800"/>
          </a:xfrm>
          <a:custGeom>
            <a:avLst/>
            <a:gdLst/>
            <a:ahLst/>
            <a:cxnLst/>
            <a:rect l="l" t="t" r="r" b="b"/>
            <a:pathLst>
              <a:path w="11684000" h="50800">
                <a:moveTo>
                  <a:pt x="0" y="0"/>
                </a:moveTo>
                <a:lnTo>
                  <a:pt x="11684000" y="0"/>
                </a:lnTo>
                <a:lnTo>
                  <a:pt x="116840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gradFill rotWithShape="1" flip="none">
            <a:gsLst>
              <a:gs pos="0">
                <a:srgbClr val="3341B8"/>
              </a:gs>
              <a:gs pos="100000">
                <a:srgbClr val="6052C8"/>
              </a:gs>
            </a:gsLst>
            <a:lin ang="0" scaled="1"/>
          </a:gradFill>
          <a:ln/>
        </p:spPr>
      </p:sp>
      <p:sp>
        <p:nvSpPr>
          <p:cNvPr id="18" name="Shape 13"/>
          <p:cNvSpPr/>
          <p:nvPr/>
        </p:nvSpPr>
        <p:spPr>
          <a:xfrm>
            <a:off x="457200" y="3937000"/>
            <a:ext cx="2260600" cy="457200"/>
          </a:xfrm>
          <a:custGeom>
            <a:avLst/>
            <a:gdLst/>
            <a:ahLst/>
            <a:cxnLst/>
            <a:rect l="l" t="t" r="r" b="b"/>
            <a:pathLst>
              <a:path w="2260600" h="457200">
                <a:moveTo>
                  <a:pt x="101599" y="0"/>
                </a:moveTo>
                <a:lnTo>
                  <a:pt x="2159001" y="0"/>
                </a:lnTo>
                <a:cubicBezTo>
                  <a:pt x="2215113" y="0"/>
                  <a:pt x="2260600" y="45487"/>
                  <a:pt x="2260600" y="101599"/>
                </a:cubicBezTo>
                <a:lnTo>
                  <a:pt x="2260600" y="355601"/>
                </a:lnTo>
                <a:cubicBezTo>
                  <a:pt x="2260600" y="411713"/>
                  <a:pt x="2215113" y="457200"/>
                  <a:pt x="2159001" y="457200"/>
                </a:cubicBezTo>
                <a:lnTo>
                  <a:pt x="101599" y="457200"/>
                </a:lnTo>
                <a:cubicBezTo>
                  <a:pt x="45525" y="457200"/>
                  <a:pt x="0" y="411675"/>
                  <a:pt x="0" y="355601"/>
                </a:cubicBezTo>
                <a:lnTo>
                  <a:pt x="0" y="101599"/>
                </a:lnTo>
                <a:cubicBezTo>
                  <a:pt x="0" y="45525"/>
                  <a:pt x="45525" y="0"/>
                  <a:pt x="101599" y="0"/>
                </a:cubicBezTo>
                <a:close/>
              </a:path>
            </a:pathLst>
          </a:custGeom>
          <a:solidFill>
            <a:srgbClr val="6052C8">
              <a:alpha val="10196"/>
            </a:srgbClr>
          </a:solidFill>
          <a:ln/>
        </p:spPr>
      </p:sp>
      <p:sp>
        <p:nvSpPr>
          <p:cNvPr id="19" name="Text 14"/>
          <p:cNvSpPr/>
          <p:nvPr/>
        </p:nvSpPr>
        <p:spPr>
          <a:xfrm>
            <a:off x="304800" y="4038600"/>
            <a:ext cx="25654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20000"/>
              </a:lnSpc>
              <a:buNone/>
            </a:pPr>
            <a:r>
              <a:rPr lang="en-US" sz="1400" b="1" dirty="0">
                <a:solidFill>
                  <a:srgbClr val="34385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Action Mapping</a:t>
            </a:r>
            <a:endParaRPr lang="en-US" sz="1600" dirty="0"/>
          </a:p>
        </p:txBody>
      </p:sp>
      <p:sp>
        <p:nvSpPr>
          <p:cNvPr id="20" name="Shape 15"/>
          <p:cNvSpPr/>
          <p:nvPr/>
        </p:nvSpPr>
        <p:spPr>
          <a:xfrm>
            <a:off x="2712641" y="3937000"/>
            <a:ext cx="2260600" cy="457200"/>
          </a:xfrm>
          <a:custGeom>
            <a:avLst/>
            <a:gdLst/>
            <a:ahLst/>
            <a:cxnLst/>
            <a:rect l="l" t="t" r="r" b="b"/>
            <a:pathLst>
              <a:path w="2260600" h="457200">
                <a:moveTo>
                  <a:pt x="101599" y="0"/>
                </a:moveTo>
                <a:lnTo>
                  <a:pt x="2159001" y="0"/>
                </a:lnTo>
                <a:cubicBezTo>
                  <a:pt x="2215113" y="0"/>
                  <a:pt x="2260600" y="45487"/>
                  <a:pt x="2260600" y="101599"/>
                </a:cubicBezTo>
                <a:lnTo>
                  <a:pt x="2260600" y="355601"/>
                </a:lnTo>
                <a:cubicBezTo>
                  <a:pt x="2260600" y="411713"/>
                  <a:pt x="2215113" y="457200"/>
                  <a:pt x="2159001" y="457200"/>
                </a:cubicBezTo>
                <a:lnTo>
                  <a:pt x="101599" y="457200"/>
                </a:lnTo>
                <a:cubicBezTo>
                  <a:pt x="45525" y="457200"/>
                  <a:pt x="0" y="411675"/>
                  <a:pt x="0" y="355601"/>
                </a:cubicBezTo>
                <a:lnTo>
                  <a:pt x="0" y="101599"/>
                </a:lnTo>
                <a:cubicBezTo>
                  <a:pt x="0" y="45525"/>
                  <a:pt x="45525" y="0"/>
                  <a:pt x="101599" y="0"/>
                </a:cubicBezTo>
                <a:close/>
              </a:path>
            </a:pathLst>
          </a:custGeom>
          <a:solidFill>
            <a:srgbClr val="4D5EFF">
              <a:alpha val="20000"/>
            </a:srgbClr>
          </a:solidFill>
          <a:ln/>
        </p:spPr>
      </p:sp>
      <p:sp>
        <p:nvSpPr>
          <p:cNvPr id="21" name="Text 16"/>
          <p:cNvSpPr/>
          <p:nvPr/>
        </p:nvSpPr>
        <p:spPr>
          <a:xfrm>
            <a:off x="2560241" y="4038600"/>
            <a:ext cx="25654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20000"/>
              </a:lnSpc>
              <a:buNone/>
            </a:pPr>
            <a:r>
              <a:rPr lang="en-US" sz="1400" b="1" dirty="0">
                <a:solidFill>
                  <a:srgbClr val="34385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Relay Output</a:t>
            </a:r>
            <a:endParaRPr lang="en-US" sz="1600" dirty="0"/>
          </a:p>
        </p:txBody>
      </p:sp>
      <p:sp>
        <p:nvSpPr>
          <p:cNvPr id="22" name="Shape 17"/>
          <p:cNvSpPr/>
          <p:nvPr/>
        </p:nvSpPr>
        <p:spPr>
          <a:xfrm>
            <a:off x="4968081" y="3937000"/>
            <a:ext cx="2260600" cy="457200"/>
          </a:xfrm>
          <a:custGeom>
            <a:avLst/>
            <a:gdLst/>
            <a:ahLst/>
            <a:cxnLst/>
            <a:rect l="l" t="t" r="r" b="b"/>
            <a:pathLst>
              <a:path w="2260600" h="457200">
                <a:moveTo>
                  <a:pt x="101599" y="0"/>
                </a:moveTo>
                <a:lnTo>
                  <a:pt x="2159001" y="0"/>
                </a:lnTo>
                <a:cubicBezTo>
                  <a:pt x="2215113" y="0"/>
                  <a:pt x="2260600" y="45487"/>
                  <a:pt x="2260600" y="101599"/>
                </a:cubicBezTo>
                <a:lnTo>
                  <a:pt x="2260600" y="355601"/>
                </a:lnTo>
                <a:cubicBezTo>
                  <a:pt x="2260600" y="411713"/>
                  <a:pt x="2215113" y="457200"/>
                  <a:pt x="2159001" y="457200"/>
                </a:cubicBezTo>
                <a:lnTo>
                  <a:pt x="101599" y="457200"/>
                </a:lnTo>
                <a:cubicBezTo>
                  <a:pt x="45525" y="457200"/>
                  <a:pt x="0" y="411675"/>
                  <a:pt x="0" y="355601"/>
                </a:cubicBezTo>
                <a:lnTo>
                  <a:pt x="0" y="101599"/>
                </a:lnTo>
                <a:cubicBezTo>
                  <a:pt x="0" y="45525"/>
                  <a:pt x="45525" y="0"/>
                  <a:pt x="101599" y="0"/>
                </a:cubicBezTo>
                <a:close/>
              </a:path>
            </a:pathLst>
          </a:custGeom>
          <a:solidFill>
            <a:srgbClr val="4D5EFF">
              <a:alpha val="20000"/>
            </a:srgbClr>
          </a:solidFill>
          <a:ln/>
        </p:spPr>
      </p:sp>
      <p:sp>
        <p:nvSpPr>
          <p:cNvPr id="23" name="Text 18"/>
          <p:cNvSpPr/>
          <p:nvPr/>
        </p:nvSpPr>
        <p:spPr>
          <a:xfrm>
            <a:off x="4815681" y="4038600"/>
            <a:ext cx="25654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20000"/>
              </a:lnSpc>
              <a:buNone/>
            </a:pPr>
            <a:r>
              <a:rPr lang="en-US" sz="1400" b="1" dirty="0">
                <a:solidFill>
                  <a:srgbClr val="34385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Neural Reinforcement</a:t>
            </a:r>
            <a:endParaRPr lang="en-US" sz="1600" dirty="0"/>
          </a:p>
        </p:txBody>
      </p:sp>
      <p:sp>
        <p:nvSpPr>
          <p:cNvPr id="24" name="Shape 19"/>
          <p:cNvSpPr/>
          <p:nvPr/>
        </p:nvSpPr>
        <p:spPr>
          <a:xfrm>
            <a:off x="8661797" y="3975100"/>
            <a:ext cx="285750" cy="381000"/>
          </a:xfrm>
          <a:custGeom>
            <a:avLst/>
            <a:gdLst/>
            <a:ahLst/>
            <a:cxnLst/>
            <a:rect l="l" t="t" r="r" b="b"/>
            <a:pathLst>
              <a:path w="285750" h="381000">
                <a:moveTo>
                  <a:pt x="159693" y="12948"/>
                </a:moveTo>
                <a:cubicBezTo>
                  <a:pt x="150391" y="3646"/>
                  <a:pt x="135285" y="3646"/>
                  <a:pt x="125983" y="12948"/>
                </a:cubicBezTo>
                <a:lnTo>
                  <a:pt x="6921" y="132011"/>
                </a:lnTo>
                <a:cubicBezTo>
                  <a:pt x="-2381" y="141312"/>
                  <a:pt x="-2381" y="156418"/>
                  <a:pt x="6921" y="165720"/>
                </a:cubicBezTo>
                <a:cubicBezTo>
                  <a:pt x="16222" y="175022"/>
                  <a:pt x="31328" y="175022"/>
                  <a:pt x="40630" y="165720"/>
                </a:cubicBezTo>
                <a:lnTo>
                  <a:pt x="119063" y="87288"/>
                </a:lnTo>
                <a:lnTo>
                  <a:pt x="119063" y="363141"/>
                </a:lnTo>
                <a:cubicBezTo>
                  <a:pt x="119063" y="376312"/>
                  <a:pt x="129704" y="386953"/>
                  <a:pt x="142875" y="386953"/>
                </a:cubicBezTo>
                <a:cubicBezTo>
                  <a:pt x="156046" y="386953"/>
                  <a:pt x="166688" y="376312"/>
                  <a:pt x="166688" y="363141"/>
                </a:cubicBezTo>
                <a:lnTo>
                  <a:pt x="166688" y="87288"/>
                </a:lnTo>
                <a:lnTo>
                  <a:pt x="245120" y="165720"/>
                </a:lnTo>
                <a:cubicBezTo>
                  <a:pt x="254422" y="175022"/>
                  <a:pt x="269528" y="175022"/>
                  <a:pt x="278829" y="165720"/>
                </a:cubicBezTo>
                <a:cubicBezTo>
                  <a:pt x="288131" y="156418"/>
                  <a:pt x="288131" y="141312"/>
                  <a:pt x="278829" y="132011"/>
                </a:cubicBezTo>
                <a:lnTo>
                  <a:pt x="159767" y="12948"/>
                </a:lnTo>
                <a:close/>
              </a:path>
            </a:pathLst>
          </a:custGeom>
          <a:solidFill>
            <a:srgbClr val="4D5EFF"/>
          </a:solidFill>
          <a:ln/>
        </p:spPr>
      </p:sp>
      <p:sp>
        <p:nvSpPr>
          <p:cNvPr id="25" name="Text 20"/>
          <p:cNvSpPr/>
          <p:nvPr/>
        </p:nvSpPr>
        <p:spPr>
          <a:xfrm>
            <a:off x="9141222" y="4038600"/>
            <a:ext cx="17653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20000"/>
              </a:lnSpc>
              <a:buNone/>
            </a:pPr>
            <a:r>
              <a:rPr lang="en-US" sz="1400" b="1" dirty="0">
                <a:solidFill>
                  <a:srgbClr val="34385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Feedback Loop</a:t>
            </a:r>
            <a:endParaRPr lang="en-US" sz="1600" dirty="0"/>
          </a:p>
        </p:txBody>
      </p:sp>
      <p:sp>
        <p:nvSpPr>
          <p:cNvPr id="26" name="Text 21"/>
          <p:cNvSpPr/>
          <p:nvPr/>
        </p:nvSpPr>
        <p:spPr>
          <a:xfrm>
            <a:off x="254000" y="4597400"/>
            <a:ext cx="116840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20000"/>
              </a:lnSpc>
              <a:buNone/>
            </a:pPr>
            <a:r>
              <a:rPr lang="en-US" sz="1400" b="1" dirty="0">
                <a:solidFill>
                  <a:srgbClr val="34385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End-to-end latency: </a:t>
            </a:r>
            <a:pPr algn="ctr" indent="0" marL="0">
              <a:lnSpc>
                <a:spcPct val="120000"/>
              </a:lnSpc>
              <a:buNone/>
            </a:pPr>
            <a:r>
              <a:rPr lang="en-US" sz="1400" b="1" dirty="0">
                <a:solidFill>
                  <a:srgbClr val="4D5E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&lt;50ms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1D31E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7:28-d2nfa018bjvh7rlj0f6g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98270" y="3591560"/>
            <a:ext cx="2379345" cy="762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8-27-20:07:28-d2nfa018bjvh7rlj0f6g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5195" y="3591560"/>
            <a:ext cx="2379345" cy="76200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8-27-20:07:28-d2nfa018bjvh7rlj0f6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3240" y="3591560"/>
            <a:ext cx="2379345" cy="76200"/>
          </a:xfrm>
          <a:prstGeom prst="rect">
            <a:avLst/>
          </a:prstGeom>
        </p:spPr>
      </p:pic>
      <p:pic>
        <p:nvPicPr>
          <p:cNvPr id="5" name="Image 3" descr="https://kimi-img.moonshot.cn/pub/slides/slides_tmpl/image/25-08-27-20:07:28-d2nfa018bjvh7rlj0f6g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8270" y="5613400"/>
            <a:ext cx="2379345" cy="76200"/>
          </a:xfrm>
          <a:prstGeom prst="rect">
            <a:avLst/>
          </a:prstGeom>
        </p:spPr>
      </p:pic>
      <p:pic>
        <p:nvPicPr>
          <p:cNvPr id="6" name="Image 4" descr="https://kimi-img.moonshot.cn/pub/slides/slides_tmpl/image/25-08-27-20:07:28-d2nfa018bjvh7rlj0f6g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5195" y="5613400"/>
            <a:ext cx="2379345" cy="76200"/>
          </a:xfrm>
          <a:prstGeom prst="rect">
            <a:avLst/>
          </a:prstGeom>
        </p:spPr>
      </p:pic>
      <p:pic>
        <p:nvPicPr>
          <p:cNvPr id="7" name="Image 5" descr="https://kimi-img.moonshot.cn/pub/slides/slides_tmpl/image/25-08-27-20:07:28-d2nfa018bjvh7rlj0f6g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43240" y="5613400"/>
            <a:ext cx="2379345" cy="76200"/>
          </a:xfrm>
          <a:prstGeom prst="rect">
            <a:avLst/>
          </a:prstGeom>
        </p:spPr>
      </p:pic>
      <p:pic>
        <p:nvPicPr>
          <p:cNvPr id="8" name="Image 6" descr="https://kimi-img.moonshot.cn/pub/slides/slides_tmpl/image/25-08-27-20:07:28-d2nfa018bjvh7rlj0ev0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3620" y="565785"/>
            <a:ext cx="2978150" cy="879475"/>
          </a:xfrm>
          <a:prstGeom prst="rect">
            <a:avLst/>
          </a:prstGeom>
        </p:spPr>
      </p:pic>
      <p:sp>
        <p:nvSpPr>
          <p:cNvPr id="9" name="Text 0"/>
          <p:cNvSpPr/>
          <p:nvPr/>
        </p:nvSpPr>
        <p:spPr>
          <a:xfrm>
            <a:off x="1435735" y="681355"/>
            <a:ext cx="2225040" cy="54102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algn="ctr" indent="0" marL="0">
              <a:lnSpc>
                <a:spcPct val="90000"/>
              </a:lnSpc>
              <a:buNone/>
            </a:pPr>
            <a:r>
              <a:rPr lang="en-US" sz="2400" dirty="0">
                <a:solidFill>
                  <a:srgbClr val="1D31E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CONTENTS</a:t>
            </a:r>
            <a:endParaRPr lang="en-US" sz="1600" dirty="0"/>
          </a:p>
        </p:txBody>
      </p:sp>
      <p:sp>
        <p:nvSpPr>
          <p:cNvPr id="10" name="Shape 1"/>
          <p:cNvSpPr/>
          <p:nvPr/>
        </p:nvSpPr>
        <p:spPr>
          <a:xfrm>
            <a:off x="2220432" y="2070018"/>
            <a:ext cx="652471" cy="598996"/>
          </a:xfrm>
          <a:prstGeom prst="round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11" name="Text 2"/>
          <p:cNvSpPr/>
          <p:nvPr/>
        </p:nvSpPr>
        <p:spPr>
          <a:xfrm>
            <a:off x="2220432" y="2070018"/>
            <a:ext cx="652471" cy="5989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ct val="110000"/>
              </a:lnSpc>
              <a:buNone/>
            </a:pPr>
            <a:r>
              <a:rPr lang="en-US" sz="32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12" name="Text 3"/>
          <p:cNvSpPr/>
          <p:nvPr/>
        </p:nvSpPr>
        <p:spPr>
          <a:xfrm>
            <a:off x="1322070" y="2715260"/>
            <a:ext cx="2680335" cy="36572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 indent="0" marL="0">
              <a:lnSpc>
                <a:spcPct val="1500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Communication Crisis</a:t>
            </a:r>
            <a:endParaRPr lang="en-US" sz="1600" dirty="0"/>
          </a:p>
        </p:txBody>
      </p:sp>
      <p:sp>
        <p:nvSpPr>
          <p:cNvPr id="13" name="Shape 4"/>
          <p:cNvSpPr/>
          <p:nvPr/>
        </p:nvSpPr>
        <p:spPr>
          <a:xfrm>
            <a:off x="5592282" y="2069383"/>
            <a:ext cx="652471" cy="599500"/>
          </a:xfrm>
          <a:prstGeom prst="round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14" name="Text 5"/>
          <p:cNvSpPr/>
          <p:nvPr/>
        </p:nvSpPr>
        <p:spPr>
          <a:xfrm>
            <a:off x="5592282" y="2069383"/>
            <a:ext cx="652471" cy="599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ct val="110000"/>
              </a:lnSpc>
              <a:buNone/>
            </a:pPr>
            <a:r>
              <a:rPr lang="en-US" sz="32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15" name="Text 6"/>
          <p:cNvSpPr/>
          <p:nvPr/>
        </p:nvSpPr>
        <p:spPr>
          <a:xfrm>
            <a:off x="4734560" y="2715260"/>
            <a:ext cx="2798445" cy="36572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 indent="0" marL="0">
              <a:lnSpc>
                <a:spcPct val="1500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Core Innovation</a:t>
            </a:r>
            <a:endParaRPr lang="en-US" sz="1600" dirty="0"/>
          </a:p>
        </p:txBody>
      </p:sp>
      <p:sp>
        <p:nvSpPr>
          <p:cNvPr id="16" name="Shape 7"/>
          <p:cNvSpPr/>
          <p:nvPr/>
        </p:nvSpPr>
        <p:spPr>
          <a:xfrm>
            <a:off x="5598632" y="4141388"/>
            <a:ext cx="652471" cy="599500"/>
          </a:xfrm>
          <a:prstGeom prst="round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17" name="Text 8"/>
          <p:cNvSpPr/>
          <p:nvPr/>
        </p:nvSpPr>
        <p:spPr>
          <a:xfrm>
            <a:off x="5598632" y="4141388"/>
            <a:ext cx="652471" cy="599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ct val="110000"/>
              </a:lnSpc>
              <a:buNone/>
            </a:pPr>
            <a:r>
              <a:rPr lang="en-US" sz="32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18" name="Text 9"/>
          <p:cNvSpPr/>
          <p:nvPr/>
        </p:nvSpPr>
        <p:spPr>
          <a:xfrm>
            <a:off x="4739005" y="4786630"/>
            <a:ext cx="2794000" cy="36572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 indent="0" marL="0">
              <a:lnSpc>
                <a:spcPct val="1500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Relay Therapy System</a:t>
            </a:r>
            <a:endParaRPr lang="en-US" sz="1600" dirty="0"/>
          </a:p>
        </p:txBody>
      </p:sp>
      <p:sp>
        <p:nvSpPr>
          <p:cNvPr id="19" name="Shape 10"/>
          <p:cNvSpPr/>
          <p:nvPr/>
        </p:nvSpPr>
        <p:spPr>
          <a:xfrm>
            <a:off x="9002867" y="2070018"/>
            <a:ext cx="652471" cy="599500"/>
          </a:xfrm>
          <a:prstGeom prst="round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20" name="Text 11"/>
          <p:cNvSpPr/>
          <p:nvPr/>
        </p:nvSpPr>
        <p:spPr>
          <a:xfrm>
            <a:off x="9002867" y="2070018"/>
            <a:ext cx="652471" cy="599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ct val="110000"/>
              </a:lnSpc>
              <a:buNone/>
            </a:pPr>
            <a:r>
              <a:rPr lang="en-US" sz="32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21" name="Text 12"/>
          <p:cNvSpPr/>
          <p:nvPr/>
        </p:nvSpPr>
        <p:spPr>
          <a:xfrm>
            <a:off x="8256270" y="2715260"/>
            <a:ext cx="2379345" cy="731441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 indent="0" marL="0">
              <a:lnSpc>
                <a:spcPct val="1500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Technical Implementation</a:t>
            </a:r>
            <a:endParaRPr lang="en-US" sz="1600" dirty="0"/>
          </a:p>
        </p:txBody>
      </p:sp>
      <p:sp>
        <p:nvSpPr>
          <p:cNvPr id="22" name="Shape 13"/>
          <p:cNvSpPr/>
          <p:nvPr/>
        </p:nvSpPr>
        <p:spPr>
          <a:xfrm>
            <a:off x="2220432" y="4131863"/>
            <a:ext cx="652471" cy="599550"/>
          </a:xfrm>
          <a:prstGeom prst="round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23" name="Text 14"/>
          <p:cNvSpPr/>
          <p:nvPr/>
        </p:nvSpPr>
        <p:spPr>
          <a:xfrm>
            <a:off x="2220432" y="4131863"/>
            <a:ext cx="652471" cy="599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ct val="110000"/>
              </a:lnSpc>
              <a:buNone/>
            </a:pPr>
            <a:r>
              <a:rPr lang="en-US" sz="32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04</a:t>
            </a:r>
            <a:endParaRPr lang="en-US" sz="1600" dirty="0"/>
          </a:p>
        </p:txBody>
      </p:sp>
      <p:sp>
        <p:nvSpPr>
          <p:cNvPr id="24" name="Text 15"/>
          <p:cNvSpPr/>
          <p:nvPr/>
        </p:nvSpPr>
        <p:spPr>
          <a:xfrm>
            <a:off x="1321435" y="4777740"/>
            <a:ext cx="2797810" cy="36572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indent="0" marL="0">
              <a:lnSpc>
                <a:spcPct val="1500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Safety &amp; Ethics</a:t>
            </a:r>
            <a:endParaRPr lang="en-US" sz="1600" dirty="0"/>
          </a:p>
        </p:txBody>
      </p:sp>
      <p:sp>
        <p:nvSpPr>
          <p:cNvPr id="25" name="Shape 16"/>
          <p:cNvSpPr/>
          <p:nvPr/>
        </p:nvSpPr>
        <p:spPr>
          <a:xfrm>
            <a:off x="9006360" y="4131863"/>
            <a:ext cx="652471" cy="599550"/>
          </a:xfrm>
          <a:prstGeom prst="round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26" name="Text 17"/>
          <p:cNvSpPr/>
          <p:nvPr/>
        </p:nvSpPr>
        <p:spPr>
          <a:xfrm>
            <a:off x="9006360" y="4131863"/>
            <a:ext cx="652471" cy="599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ct val="110000"/>
              </a:lnSpc>
              <a:buNone/>
            </a:pPr>
            <a:r>
              <a:rPr lang="en-US" sz="32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06</a:t>
            </a:r>
            <a:endParaRPr lang="en-US" sz="1600" dirty="0"/>
          </a:p>
        </p:txBody>
      </p:sp>
      <p:sp>
        <p:nvSpPr>
          <p:cNvPr id="27" name="Text 18"/>
          <p:cNvSpPr/>
          <p:nvPr/>
        </p:nvSpPr>
        <p:spPr>
          <a:xfrm>
            <a:off x="8256270" y="4777740"/>
            <a:ext cx="2379345" cy="36572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 indent="0" marL="0">
              <a:lnSpc>
                <a:spcPct val="1500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Development &amp; Access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3F4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7:28-d2nfa018bjvh7rlj0eug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233275" cy="6881495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8-27-20:07:28-d2nfa018bjvh7rlj0et0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30850"/>
            <a:ext cx="1684020" cy="1327150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8-27-20:07:28-d2nfa018bjvh7rlj0eu0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6180" y="0"/>
            <a:ext cx="2116455" cy="2286000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0" y="1320800"/>
            <a:ext cx="121920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3000" b="1" dirty="0">
                <a:solidFill>
                  <a:srgbClr val="3341B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Pattern Recognition Architecture</a:t>
            </a:r>
            <a:endParaRPr lang="en-US" sz="1600" dirty="0"/>
          </a:p>
        </p:txBody>
      </p:sp>
      <p:sp>
        <p:nvSpPr>
          <p:cNvPr id="6" name="Text 1"/>
          <p:cNvSpPr/>
          <p:nvPr/>
        </p:nvSpPr>
        <p:spPr>
          <a:xfrm>
            <a:off x="0" y="1828800"/>
            <a:ext cx="12192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6052C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Multi-Modal AI for Comprehensive Understanding</a:t>
            </a:r>
            <a:endParaRPr lang="en-US" sz="1600" dirty="0"/>
          </a:p>
        </p:txBody>
      </p:sp>
      <p:sp>
        <p:nvSpPr>
          <p:cNvPr id="7" name="Shape 2"/>
          <p:cNvSpPr/>
          <p:nvPr/>
        </p:nvSpPr>
        <p:spPr>
          <a:xfrm>
            <a:off x="254000" y="2540000"/>
            <a:ext cx="3695700" cy="2997200"/>
          </a:xfrm>
          <a:custGeom>
            <a:avLst/>
            <a:gdLst/>
            <a:ahLst/>
            <a:cxnLst/>
            <a:rect l="l" t="t" r="r" b="b"/>
            <a:pathLst>
              <a:path w="3695700" h="2997200">
                <a:moveTo>
                  <a:pt x="101605" y="0"/>
                </a:moveTo>
                <a:lnTo>
                  <a:pt x="3594095" y="0"/>
                </a:lnTo>
                <a:cubicBezTo>
                  <a:pt x="3650210" y="0"/>
                  <a:pt x="3695700" y="45490"/>
                  <a:pt x="3695700" y="101605"/>
                </a:cubicBezTo>
                <a:lnTo>
                  <a:pt x="3695700" y="2895595"/>
                </a:lnTo>
                <a:cubicBezTo>
                  <a:pt x="3695700" y="2951710"/>
                  <a:pt x="3650210" y="2997200"/>
                  <a:pt x="3594095" y="2997200"/>
                </a:cubicBezTo>
                <a:lnTo>
                  <a:pt x="101605" y="2997200"/>
                </a:lnTo>
                <a:cubicBezTo>
                  <a:pt x="45490" y="2997200"/>
                  <a:pt x="0" y="2951710"/>
                  <a:pt x="0" y="2895595"/>
                </a:cubicBezTo>
                <a:lnTo>
                  <a:pt x="0" y="101605"/>
                </a:lnTo>
                <a:cubicBezTo>
                  <a:pt x="0" y="45528"/>
                  <a:pt x="45528" y="0"/>
                  <a:pt x="101605" y="0"/>
                </a:cubicBezTo>
                <a:close/>
              </a:path>
            </a:pathLst>
          </a:custGeom>
          <a:solidFill>
            <a:srgbClr val="4D5EFF">
              <a:alpha val="20000"/>
            </a:srgbClr>
          </a:solidFill>
          <a:ln/>
        </p:spPr>
      </p:sp>
      <p:sp>
        <p:nvSpPr>
          <p:cNvPr id="8" name="Shape 3"/>
          <p:cNvSpPr/>
          <p:nvPr/>
        </p:nvSpPr>
        <p:spPr>
          <a:xfrm>
            <a:off x="1871067" y="32639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07156" y="50006"/>
                </a:moveTo>
                <a:cubicBezTo>
                  <a:pt x="107156" y="22414"/>
                  <a:pt x="129570" y="0"/>
                  <a:pt x="157163" y="0"/>
                </a:cubicBezTo>
                <a:lnTo>
                  <a:pt x="178594" y="0"/>
                </a:lnTo>
                <a:cubicBezTo>
                  <a:pt x="194399" y="0"/>
                  <a:pt x="207169" y="12769"/>
                  <a:pt x="207169" y="28575"/>
                </a:cubicBezTo>
                <a:lnTo>
                  <a:pt x="207169" y="428625"/>
                </a:lnTo>
                <a:cubicBezTo>
                  <a:pt x="207169" y="444431"/>
                  <a:pt x="194399" y="457200"/>
                  <a:pt x="178594" y="457200"/>
                </a:cubicBezTo>
                <a:lnTo>
                  <a:pt x="150019" y="457200"/>
                </a:lnTo>
                <a:cubicBezTo>
                  <a:pt x="123408" y="457200"/>
                  <a:pt x="100995" y="438983"/>
                  <a:pt x="94655" y="414338"/>
                </a:cubicBezTo>
                <a:cubicBezTo>
                  <a:pt x="94030" y="414338"/>
                  <a:pt x="93494" y="414338"/>
                  <a:pt x="92869" y="414338"/>
                </a:cubicBezTo>
                <a:cubicBezTo>
                  <a:pt x="53400" y="414338"/>
                  <a:pt x="21431" y="382369"/>
                  <a:pt x="21431" y="342900"/>
                </a:cubicBezTo>
                <a:cubicBezTo>
                  <a:pt x="21431" y="326827"/>
                  <a:pt x="26789" y="312003"/>
                  <a:pt x="35719" y="300038"/>
                </a:cubicBezTo>
                <a:cubicBezTo>
                  <a:pt x="18395" y="287000"/>
                  <a:pt x="7144" y="266283"/>
                  <a:pt x="7144" y="242888"/>
                </a:cubicBezTo>
                <a:cubicBezTo>
                  <a:pt x="7144" y="215295"/>
                  <a:pt x="22860" y="191274"/>
                  <a:pt x="45720" y="179397"/>
                </a:cubicBezTo>
                <a:cubicBezTo>
                  <a:pt x="39380" y="168682"/>
                  <a:pt x="35719" y="156180"/>
                  <a:pt x="35719" y="142875"/>
                </a:cubicBezTo>
                <a:cubicBezTo>
                  <a:pt x="35719" y="103406"/>
                  <a:pt x="67687" y="71438"/>
                  <a:pt x="107156" y="71438"/>
                </a:cubicBezTo>
                <a:lnTo>
                  <a:pt x="107156" y="50006"/>
                </a:lnTo>
                <a:close/>
                <a:moveTo>
                  <a:pt x="350044" y="50006"/>
                </a:moveTo>
                <a:lnTo>
                  <a:pt x="350044" y="71438"/>
                </a:lnTo>
                <a:cubicBezTo>
                  <a:pt x="389513" y="71438"/>
                  <a:pt x="421481" y="103406"/>
                  <a:pt x="421481" y="142875"/>
                </a:cubicBezTo>
                <a:cubicBezTo>
                  <a:pt x="421481" y="156270"/>
                  <a:pt x="417820" y="168771"/>
                  <a:pt x="411480" y="179397"/>
                </a:cubicBezTo>
                <a:cubicBezTo>
                  <a:pt x="434429" y="191274"/>
                  <a:pt x="450056" y="215205"/>
                  <a:pt x="450056" y="242888"/>
                </a:cubicBezTo>
                <a:cubicBezTo>
                  <a:pt x="450056" y="266283"/>
                  <a:pt x="438805" y="287000"/>
                  <a:pt x="421481" y="300038"/>
                </a:cubicBezTo>
                <a:cubicBezTo>
                  <a:pt x="430411" y="312003"/>
                  <a:pt x="435769" y="326827"/>
                  <a:pt x="435769" y="342900"/>
                </a:cubicBezTo>
                <a:cubicBezTo>
                  <a:pt x="435769" y="382369"/>
                  <a:pt x="403800" y="414338"/>
                  <a:pt x="364331" y="414338"/>
                </a:cubicBezTo>
                <a:cubicBezTo>
                  <a:pt x="363706" y="414338"/>
                  <a:pt x="363170" y="414338"/>
                  <a:pt x="362545" y="414338"/>
                </a:cubicBezTo>
                <a:cubicBezTo>
                  <a:pt x="356205" y="438983"/>
                  <a:pt x="333792" y="457200"/>
                  <a:pt x="307181" y="457200"/>
                </a:cubicBezTo>
                <a:lnTo>
                  <a:pt x="278606" y="457200"/>
                </a:lnTo>
                <a:cubicBezTo>
                  <a:pt x="262801" y="457200"/>
                  <a:pt x="250031" y="444431"/>
                  <a:pt x="250031" y="428625"/>
                </a:cubicBezTo>
                <a:lnTo>
                  <a:pt x="250031" y="28575"/>
                </a:lnTo>
                <a:cubicBezTo>
                  <a:pt x="250031" y="12769"/>
                  <a:pt x="262801" y="0"/>
                  <a:pt x="278606" y="0"/>
                </a:cubicBezTo>
                <a:lnTo>
                  <a:pt x="300038" y="0"/>
                </a:lnTo>
                <a:cubicBezTo>
                  <a:pt x="327630" y="0"/>
                  <a:pt x="350044" y="22414"/>
                  <a:pt x="350044" y="50006"/>
                </a:cubicBezTo>
                <a:close/>
              </a:path>
            </a:pathLst>
          </a:custGeom>
          <a:solidFill>
            <a:srgbClr val="4D5EFF"/>
          </a:solidFill>
          <a:ln/>
        </p:spPr>
      </p:sp>
      <p:sp>
        <p:nvSpPr>
          <p:cNvPr id="9" name="Text 4"/>
          <p:cNvSpPr/>
          <p:nvPr/>
        </p:nvSpPr>
        <p:spPr>
          <a:xfrm>
            <a:off x="1087239" y="3886200"/>
            <a:ext cx="25273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30000"/>
              </a:lnSpc>
              <a:buNone/>
            </a:pPr>
            <a:r>
              <a:rPr lang="en-US" sz="1800" b="1" dirty="0">
                <a:solidFill>
                  <a:srgbClr val="34385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Ensemble Learning</a:t>
            </a:r>
            <a:endParaRPr lang="en-US" sz="1600" dirty="0"/>
          </a:p>
        </p:txBody>
      </p:sp>
      <p:sp>
        <p:nvSpPr>
          <p:cNvPr id="10" name="Text 5"/>
          <p:cNvSpPr/>
          <p:nvPr/>
        </p:nvSpPr>
        <p:spPr>
          <a:xfrm>
            <a:off x="457200" y="4343400"/>
            <a:ext cx="32893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34385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Integrates multiple patterns for a holistic understanding of user intent.</a:t>
            </a:r>
            <a:endParaRPr lang="en-US" sz="1600" dirty="0"/>
          </a:p>
        </p:txBody>
      </p:sp>
      <p:sp>
        <p:nvSpPr>
          <p:cNvPr id="11" name="Shape 6"/>
          <p:cNvSpPr/>
          <p:nvPr/>
        </p:nvSpPr>
        <p:spPr>
          <a:xfrm>
            <a:off x="4250134" y="2540000"/>
            <a:ext cx="7683500" cy="863600"/>
          </a:xfrm>
          <a:custGeom>
            <a:avLst/>
            <a:gdLst/>
            <a:ahLst/>
            <a:cxnLst/>
            <a:rect l="l" t="t" r="r" b="b"/>
            <a:pathLst>
              <a:path w="7683500" h="863600">
                <a:moveTo>
                  <a:pt x="101603" y="0"/>
                </a:moveTo>
                <a:lnTo>
                  <a:pt x="7581897" y="0"/>
                </a:lnTo>
                <a:cubicBezTo>
                  <a:pt x="7638011" y="0"/>
                  <a:pt x="7683500" y="45489"/>
                  <a:pt x="7683500" y="101603"/>
                </a:cubicBezTo>
                <a:lnTo>
                  <a:pt x="7683500" y="761997"/>
                </a:lnTo>
                <a:cubicBezTo>
                  <a:pt x="7683500" y="818111"/>
                  <a:pt x="7638011" y="863600"/>
                  <a:pt x="7581897" y="863600"/>
                </a:cubicBezTo>
                <a:lnTo>
                  <a:pt x="101603" y="863600"/>
                </a:lnTo>
                <a:cubicBezTo>
                  <a:pt x="45527" y="863600"/>
                  <a:pt x="0" y="818073"/>
                  <a:pt x="0" y="761997"/>
                </a:cubicBezTo>
                <a:lnTo>
                  <a:pt x="0" y="101603"/>
                </a:lnTo>
                <a:cubicBezTo>
                  <a:pt x="0" y="45527"/>
                  <a:pt x="45527" y="0"/>
                  <a:pt x="101603" y="0"/>
                </a:cubicBezTo>
                <a:close/>
              </a:path>
            </a:pathLst>
          </a:custGeom>
          <a:solidFill>
            <a:srgbClr val="3341B8">
              <a:alpha val="10196"/>
            </a:srgbClr>
          </a:solidFill>
          <a:ln/>
        </p:spPr>
      </p:sp>
      <p:sp>
        <p:nvSpPr>
          <p:cNvPr id="12" name="Shape 7"/>
          <p:cNvSpPr/>
          <p:nvPr/>
        </p:nvSpPr>
        <p:spPr>
          <a:xfrm>
            <a:off x="4434284" y="2832100"/>
            <a:ext cx="342900" cy="304800"/>
          </a:xfrm>
          <a:custGeom>
            <a:avLst/>
            <a:gdLst/>
            <a:ahLst/>
            <a:cxnLst/>
            <a:rect l="l" t="t" r="r" b="b"/>
            <a:pathLst>
              <a:path w="342900" h="304800">
                <a:moveTo>
                  <a:pt x="171450" y="19050"/>
                </a:moveTo>
                <a:cubicBezTo>
                  <a:pt x="123349" y="19050"/>
                  <a:pt x="84832" y="40957"/>
                  <a:pt x="56793" y="67032"/>
                </a:cubicBezTo>
                <a:cubicBezTo>
                  <a:pt x="28932" y="92928"/>
                  <a:pt x="10299" y="123825"/>
                  <a:pt x="1429" y="145078"/>
                </a:cubicBezTo>
                <a:cubicBezTo>
                  <a:pt x="-536" y="149781"/>
                  <a:pt x="-536" y="155019"/>
                  <a:pt x="1429" y="159722"/>
                </a:cubicBezTo>
                <a:cubicBezTo>
                  <a:pt x="10299" y="180975"/>
                  <a:pt x="28932" y="211931"/>
                  <a:pt x="56793" y="237768"/>
                </a:cubicBezTo>
                <a:cubicBezTo>
                  <a:pt x="84832" y="263783"/>
                  <a:pt x="123349" y="285750"/>
                  <a:pt x="171450" y="285750"/>
                </a:cubicBezTo>
                <a:cubicBezTo>
                  <a:pt x="219551" y="285750"/>
                  <a:pt x="258068" y="263843"/>
                  <a:pt x="286107" y="237768"/>
                </a:cubicBezTo>
                <a:cubicBezTo>
                  <a:pt x="313968" y="211872"/>
                  <a:pt x="332601" y="180975"/>
                  <a:pt x="341471" y="159722"/>
                </a:cubicBezTo>
                <a:cubicBezTo>
                  <a:pt x="343436" y="155019"/>
                  <a:pt x="343436" y="149781"/>
                  <a:pt x="341471" y="145078"/>
                </a:cubicBezTo>
                <a:cubicBezTo>
                  <a:pt x="332601" y="123825"/>
                  <a:pt x="313968" y="92869"/>
                  <a:pt x="286107" y="67032"/>
                </a:cubicBezTo>
                <a:cubicBezTo>
                  <a:pt x="258068" y="41017"/>
                  <a:pt x="219551" y="19050"/>
                  <a:pt x="171450" y="19050"/>
                </a:cubicBezTo>
                <a:close/>
                <a:moveTo>
                  <a:pt x="85725" y="152400"/>
                </a:moveTo>
                <a:cubicBezTo>
                  <a:pt x="85725" y="105087"/>
                  <a:pt x="124137" y="66675"/>
                  <a:pt x="171450" y="66675"/>
                </a:cubicBezTo>
                <a:cubicBezTo>
                  <a:pt x="218763" y="66675"/>
                  <a:pt x="257175" y="105087"/>
                  <a:pt x="257175" y="152400"/>
                </a:cubicBezTo>
                <a:cubicBezTo>
                  <a:pt x="257175" y="199713"/>
                  <a:pt x="218763" y="238125"/>
                  <a:pt x="171450" y="238125"/>
                </a:cubicBezTo>
                <a:cubicBezTo>
                  <a:pt x="124137" y="238125"/>
                  <a:pt x="85725" y="199713"/>
                  <a:pt x="85725" y="152400"/>
                </a:cubicBezTo>
                <a:close/>
                <a:moveTo>
                  <a:pt x="171450" y="114300"/>
                </a:moveTo>
                <a:cubicBezTo>
                  <a:pt x="171450" y="135315"/>
                  <a:pt x="154365" y="152400"/>
                  <a:pt x="133350" y="152400"/>
                </a:cubicBezTo>
                <a:cubicBezTo>
                  <a:pt x="126504" y="152400"/>
                  <a:pt x="120075" y="150614"/>
                  <a:pt x="114479" y="147399"/>
                </a:cubicBezTo>
                <a:cubicBezTo>
                  <a:pt x="113883" y="153888"/>
                  <a:pt x="114419" y="160556"/>
                  <a:pt x="116205" y="167164"/>
                </a:cubicBezTo>
                <a:cubicBezTo>
                  <a:pt x="124361" y="197644"/>
                  <a:pt x="155734" y="215741"/>
                  <a:pt x="186214" y="207585"/>
                </a:cubicBezTo>
                <a:cubicBezTo>
                  <a:pt x="216694" y="199430"/>
                  <a:pt x="234791" y="168057"/>
                  <a:pt x="226635" y="137577"/>
                </a:cubicBezTo>
                <a:cubicBezTo>
                  <a:pt x="219373" y="110371"/>
                  <a:pt x="193596" y="93047"/>
                  <a:pt x="166449" y="95429"/>
                </a:cubicBezTo>
                <a:cubicBezTo>
                  <a:pt x="169605" y="100965"/>
                  <a:pt x="171450" y="107394"/>
                  <a:pt x="171450" y="114300"/>
                </a:cubicBezTo>
                <a:close/>
              </a:path>
            </a:pathLst>
          </a:custGeom>
          <a:solidFill>
            <a:srgbClr val="3341B8"/>
          </a:solidFill>
          <a:ln/>
        </p:spPr>
      </p:sp>
      <p:sp>
        <p:nvSpPr>
          <p:cNvPr id="13" name="Text 8"/>
          <p:cNvSpPr/>
          <p:nvPr/>
        </p:nvSpPr>
        <p:spPr>
          <a:xfrm>
            <a:off x="5012134" y="2692400"/>
            <a:ext cx="28448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30000"/>
              </a:lnSpc>
              <a:buNone/>
            </a:pPr>
            <a:r>
              <a:rPr lang="en-US" sz="1600" b="1" dirty="0">
                <a:solidFill>
                  <a:srgbClr val="34385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CNN-based</a:t>
            </a:r>
            <a:endParaRPr lang="en-US" sz="1600" dirty="0"/>
          </a:p>
        </p:txBody>
      </p:sp>
      <p:sp>
        <p:nvSpPr>
          <p:cNvPr id="14" name="Text 9"/>
          <p:cNvSpPr/>
          <p:nvPr/>
        </p:nvSpPr>
        <p:spPr>
          <a:xfrm>
            <a:off x="5012134" y="2997200"/>
            <a:ext cx="28448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34385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Decodes visual cortex activity.</a:t>
            </a:r>
            <a:endParaRPr lang="en-US" sz="1600" dirty="0"/>
          </a:p>
        </p:txBody>
      </p:sp>
      <p:sp>
        <p:nvSpPr>
          <p:cNvPr id="15" name="Shape 10"/>
          <p:cNvSpPr/>
          <p:nvPr/>
        </p:nvSpPr>
        <p:spPr>
          <a:xfrm>
            <a:off x="4250134" y="3606800"/>
            <a:ext cx="7683500" cy="863600"/>
          </a:xfrm>
          <a:custGeom>
            <a:avLst/>
            <a:gdLst/>
            <a:ahLst/>
            <a:cxnLst/>
            <a:rect l="l" t="t" r="r" b="b"/>
            <a:pathLst>
              <a:path w="7683500" h="863600">
                <a:moveTo>
                  <a:pt x="101603" y="0"/>
                </a:moveTo>
                <a:lnTo>
                  <a:pt x="7581897" y="0"/>
                </a:lnTo>
                <a:cubicBezTo>
                  <a:pt x="7638011" y="0"/>
                  <a:pt x="7683500" y="45489"/>
                  <a:pt x="7683500" y="101603"/>
                </a:cubicBezTo>
                <a:lnTo>
                  <a:pt x="7683500" y="761997"/>
                </a:lnTo>
                <a:cubicBezTo>
                  <a:pt x="7683500" y="818111"/>
                  <a:pt x="7638011" y="863600"/>
                  <a:pt x="7581897" y="863600"/>
                </a:cubicBezTo>
                <a:lnTo>
                  <a:pt x="101603" y="863600"/>
                </a:lnTo>
                <a:cubicBezTo>
                  <a:pt x="45527" y="863600"/>
                  <a:pt x="0" y="818073"/>
                  <a:pt x="0" y="761997"/>
                </a:cubicBezTo>
                <a:lnTo>
                  <a:pt x="0" y="101603"/>
                </a:lnTo>
                <a:cubicBezTo>
                  <a:pt x="0" y="45527"/>
                  <a:pt x="45527" y="0"/>
                  <a:pt x="101603" y="0"/>
                </a:cubicBezTo>
                <a:close/>
              </a:path>
            </a:pathLst>
          </a:custGeom>
          <a:solidFill>
            <a:srgbClr val="6052C8">
              <a:alpha val="10196"/>
            </a:srgbClr>
          </a:solidFill>
          <a:ln/>
        </p:spPr>
      </p:sp>
      <p:sp>
        <p:nvSpPr>
          <p:cNvPr id="16" name="Shape 11"/>
          <p:cNvSpPr/>
          <p:nvPr/>
        </p:nvSpPr>
        <p:spPr>
          <a:xfrm>
            <a:off x="4453334" y="38989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38100" y="57150"/>
                </a:moveTo>
                <a:cubicBezTo>
                  <a:pt x="38100" y="46613"/>
                  <a:pt x="46613" y="38100"/>
                  <a:pt x="57150" y="38100"/>
                </a:cubicBezTo>
                <a:lnTo>
                  <a:pt x="152400" y="38100"/>
                </a:lnTo>
                <a:cubicBezTo>
                  <a:pt x="162937" y="38100"/>
                  <a:pt x="171450" y="46613"/>
                  <a:pt x="171450" y="57150"/>
                </a:cubicBezTo>
                <a:lnTo>
                  <a:pt x="171450" y="228600"/>
                </a:lnTo>
                <a:lnTo>
                  <a:pt x="228600" y="228600"/>
                </a:lnTo>
                <a:lnTo>
                  <a:pt x="228600" y="152400"/>
                </a:lnTo>
                <a:cubicBezTo>
                  <a:pt x="228600" y="141863"/>
                  <a:pt x="237113" y="133350"/>
                  <a:pt x="247650" y="133350"/>
                </a:cubicBezTo>
                <a:lnTo>
                  <a:pt x="285750" y="133350"/>
                </a:lnTo>
                <a:cubicBezTo>
                  <a:pt x="296287" y="133350"/>
                  <a:pt x="304800" y="141863"/>
                  <a:pt x="304800" y="152400"/>
                </a:cubicBezTo>
                <a:cubicBezTo>
                  <a:pt x="304800" y="162937"/>
                  <a:pt x="296287" y="171450"/>
                  <a:pt x="285750" y="171450"/>
                </a:cubicBezTo>
                <a:lnTo>
                  <a:pt x="266700" y="171450"/>
                </a:lnTo>
                <a:lnTo>
                  <a:pt x="266700" y="247650"/>
                </a:lnTo>
                <a:cubicBezTo>
                  <a:pt x="266700" y="258187"/>
                  <a:pt x="258187" y="266700"/>
                  <a:pt x="247650" y="266700"/>
                </a:cubicBezTo>
                <a:lnTo>
                  <a:pt x="152400" y="266700"/>
                </a:lnTo>
                <a:cubicBezTo>
                  <a:pt x="141863" y="266700"/>
                  <a:pt x="133350" y="258187"/>
                  <a:pt x="133350" y="247650"/>
                </a:cubicBezTo>
                <a:lnTo>
                  <a:pt x="133350" y="76200"/>
                </a:lnTo>
                <a:lnTo>
                  <a:pt x="76200" y="76200"/>
                </a:lnTo>
                <a:lnTo>
                  <a:pt x="76200" y="152400"/>
                </a:lnTo>
                <a:cubicBezTo>
                  <a:pt x="76200" y="162937"/>
                  <a:pt x="67687" y="171450"/>
                  <a:pt x="57150" y="171450"/>
                </a:cubicBezTo>
                <a:lnTo>
                  <a:pt x="19050" y="171450"/>
                </a:lnTo>
                <a:cubicBezTo>
                  <a:pt x="8513" y="171450"/>
                  <a:pt x="0" y="162937"/>
                  <a:pt x="0" y="152400"/>
                </a:cubicBezTo>
                <a:cubicBezTo>
                  <a:pt x="0" y="141863"/>
                  <a:pt x="8513" y="133350"/>
                  <a:pt x="19050" y="133350"/>
                </a:cubicBezTo>
                <a:lnTo>
                  <a:pt x="38100" y="133350"/>
                </a:lnTo>
                <a:lnTo>
                  <a:pt x="38100" y="57150"/>
                </a:lnTo>
                <a:close/>
              </a:path>
            </a:pathLst>
          </a:custGeom>
          <a:solidFill>
            <a:srgbClr val="6052C8"/>
          </a:solidFill>
          <a:ln/>
        </p:spPr>
      </p:sp>
      <p:sp>
        <p:nvSpPr>
          <p:cNvPr id="17" name="Text 12"/>
          <p:cNvSpPr/>
          <p:nvPr/>
        </p:nvSpPr>
        <p:spPr>
          <a:xfrm>
            <a:off x="5012134" y="3759200"/>
            <a:ext cx="37211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30000"/>
              </a:lnSpc>
              <a:buNone/>
            </a:pPr>
            <a:r>
              <a:rPr lang="en-US" sz="1600" b="1" dirty="0">
                <a:solidFill>
                  <a:srgbClr val="34385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RNN-based</a:t>
            </a:r>
            <a:endParaRPr lang="en-US" sz="1600" dirty="0"/>
          </a:p>
        </p:txBody>
      </p:sp>
      <p:sp>
        <p:nvSpPr>
          <p:cNvPr id="18" name="Text 13"/>
          <p:cNvSpPr/>
          <p:nvPr/>
        </p:nvSpPr>
        <p:spPr>
          <a:xfrm>
            <a:off x="5012134" y="4064000"/>
            <a:ext cx="37211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34385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Recognizes internal monologue patterns.</a:t>
            </a:r>
            <a:endParaRPr lang="en-US" sz="1600" dirty="0"/>
          </a:p>
        </p:txBody>
      </p:sp>
      <p:sp>
        <p:nvSpPr>
          <p:cNvPr id="19" name="Shape 14"/>
          <p:cNvSpPr/>
          <p:nvPr/>
        </p:nvSpPr>
        <p:spPr>
          <a:xfrm>
            <a:off x="4250134" y="4673600"/>
            <a:ext cx="7683500" cy="863600"/>
          </a:xfrm>
          <a:custGeom>
            <a:avLst/>
            <a:gdLst/>
            <a:ahLst/>
            <a:cxnLst/>
            <a:rect l="l" t="t" r="r" b="b"/>
            <a:pathLst>
              <a:path w="7683500" h="863600">
                <a:moveTo>
                  <a:pt x="101603" y="0"/>
                </a:moveTo>
                <a:lnTo>
                  <a:pt x="7581897" y="0"/>
                </a:lnTo>
                <a:cubicBezTo>
                  <a:pt x="7638011" y="0"/>
                  <a:pt x="7683500" y="45489"/>
                  <a:pt x="7683500" y="101603"/>
                </a:cubicBezTo>
                <a:lnTo>
                  <a:pt x="7683500" y="761997"/>
                </a:lnTo>
                <a:cubicBezTo>
                  <a:pt x="7683500" y="818111"/>
                  <a:pt x="7638011" y="863600"/>
                  <a:pt x="7581897" y="863600"/>
                </a:cubicBezTo>
                <a:lnTo>
                  <a:pt x="101603" y="863600"/>
                </a:lnTo>
                <a:cubicBezTo>
                  <a:pt x="45527" y="863600"/>
                  <a:pt x="0" y="818073"/>
                  <a:pt x="0" y="761997"/>
                </a:cubicBezTo>
                <a:lnTo>
                  <a:pt x="0" y="101603"/>
                </a:lnTo>
                <a:cubicBezTo>
                  <a:pt x="0" y="45527"/>
                  <a:pt x="45527" y="0"/>
                  <a:pt x="101603" y="0"/>
                </a:cubicBezTo>
                <a:close/>
              </a:path>
            </a:pathLst>
          </a:custGeom>
          <a:solidFill>
            <a:srgbClr val="4D5EFF">
              <a:alpha val="20000"/>
            </a:srgbClr>
          </a:solidFill>
          <a:ln/>
        </p:spPr>
      </p:sp>
      <p:sp>
        <p:nvSpPr>
          <p:cNvPr id="20" name="Shape 15"/>
          <p:cNvSpPr/>
          <p:nvPr/>
        </p:nvSpPr>
        <p:spPr>
          <a:xfrm>
            <a:off x="4453334" y="49657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71450" y="19050"/>
                </a:moveTo>
                <a:cubicBezTo>
                  <a:pt x="171450" y="8513"/>
                  <a:pt x="162937" y="0"/>
                  <a:pt x="152400" y="0"/>
                </a:cubicBezTo>
                <a:cubicBezTo>
                  <a:pt x="141863" y="0"/>
                  <a:pt x="133350" y="8513"/>
                  <a:pt x="133350" y="19050"/>
                </a:cubicBezTo>
                <a:lnTo>
                  <a:pt x="133350" y="142875"/>
                </a:lnTo>
                <a:cubicBezTo>
                  <a:pt x="133350" y="148114"/>
                  <a:pt x="129064" y="152400"/>
                  <a:pt x="123825" y="152400"/>
                </a:cubicBezTo>
                <a:cubicBezTo>
                  <a:pt x="118586" y="152400"/>
                  <a:pt x="114300" y="148114"/>
                  <a:pt x="114300" y="142875"/>
                </a:cubicBezTo>
                <a:lnTo>
                  <a:pt x="114300" y="38100"/>
                </a:lnTo>
                <a:cubicBezTo>
                  <a:pt x="114300" y="27563"/>
                  <a:pt x="105787" y="19050"/>
                  <a:pt x="95250" y="19050"/>
                </a:cubicBezTo>
                <a:cubicBezTo>
                  <a:pt x="84713" y="19050"/>
                  <a:pt x="76200" y="27563"/>
                  <a:pt x="76200" y="38100"/>
                </a:cubicBezTo>
                <a:lnTo>
                  <a:pt x="76200" y="200025"/>
                </a:lnTo>
                <a:cubicBezTo>
                  <a:pt x="76200" y="200918"/>
                  <a:pt x="76200" y="201870"/>
                  <a:pt x="76260" y="202763"/>
                </a:cubicBezTo>
                <a:lnTo>
                  <a:pt x="40243" y="168473"/>
                </a:lnTo>
                <a:cubicBezTo>
                  <a:pt x="30718" y="159425"/>
                  <a:pt x="15657" y="159782"/>
                  <a:pt x="6548" y="169307"/>
                </a:cubicBezTo>
                <a:cubicBezTo>
                  <a:pt x="-2560" y="178832"/>
                  <a:pt x="-2143" y="193893"/>
                  <a:pt x="7382" y="203002"/>
                </a:cubicBezTo>
                <a:lnTo>
                  <a:pt x="74295" y="266700"/>
                </a:lnTo>
                <a:cubicBezTo>
                  <a:pt x="99953" y="291167"/>
                  <a:pt x="134064" y="304800"/>
                  <a:pt x="169545" y="304800"/>
                </a:cubicBezTo>
                <a:lnTo>
                  <a:pt x="180975" y="304800"/>
                </a:lnTo>
                <a:cubicBezTo>
                  <a:pt x="238839" y="304800"/>
                  <a:pt x="285750" y="257889"/>
                  <a:pt x="285750" y="200025"/>
                </a:cubicBezTo>
                <a:lnTo>
                  <a:pt x="285750" y="76200"/>
                </a:lnTo>
                <a:cubicBezTo>
                  <a:pt x="285750" y="65663"/>
                  <a:pt x="277237" y="57150"/>
                  <a:pt x="266700" y="57150"/>
                </a:cubicBezTo>
                <a:cubicBezTo>
                  <a:pt x="256163" y="57150"/>
                  <a:pt x="247650" y="65663"/>
                  <a:pt x="247650" y="76200"/>
                </a:cubicBezTo>
                <a:lnTo>
                  <a:pt x="247650" y="142875"/>
                </a:lnTo>
                <a:cubicBezTo>
                  <a:pt x="247650" y="148114"/>
                  <a:pt x="243364" y="152400"/>
                  <a:pt x="238125" y="152400"/>
                </a:cubicBezTo>
                <a:cubicBezTo>
                  <a:pt x="232886" y="152400"/>
                  <a:pt x="228600" y="148114"/>
                  <a:pt x="228600" y="142875"/>
                </a:cubicBezTo>
                <a:lnTo>
                  <a:pt x="228600" y="38100"/>
                </a:lnTo>
                <a:cubicBezTo>
                  <a:pt x="228600" y="27563"/>
                  <a:pt x="220087" y="19050"/>
                  <a:pt x="209550" y="19050"/>
                </a:cubicBezTo>
                <a:cubicBezTo>
                  <a:pt x="199013" y="19050"/>
                  <a:pt x="190500" y="27563"/>
                  <a:pt x="190500" y="38100"/>
                </a:cubicBezTo>
                <a:lnTo>
                  <a:pt x="190500" y="142875"/>
                </a:lnTo>
                <a:cubicBezTo>
                  <a:pt x="190500" y="148114"/>
                  <a:pt x="186214" y="152400"/>
                  <a:pt x="180975" y="152400"/>
                </a:cubicBezTo>
                <a:cubicBezTo>
                  <a:pt x="175736" y="152400"/>
                  <a:pt x="171450" y="148114"/>
                  <a:pt x="171450" y="142875"/>
                </a:cubicBezTo>
                <a:lnTo>
                  <a:pt x="171450" y="19050"/>
                </a:lnTo>
                <a:close/>
              </a:path>
            </a:pathLst>
          </a:custGeom>
          <a:solidFill>
            <a:srgbClr val="4D5EFF"/>
          </a:solidFill>
          <a:ln/>
        </p:spPr>
      </p:sp>
      <p:sp>
        <p:nvSpPr>
          <p:cNvPr id="21" name="Text 16"/>
          <p:cNvSpPr/>
          <p:nvPr/>
        </p:nvSpPr>
        <p:spPr>
          <a:xfrm>
            <a:off x="5012134" y="4826000"/>
            <a:ext cx="2540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30000"/>
              </a:lnSpc>
              <a:buNone/>
            </a:pPr>
            <a:r>
              <a:rPr lang="en-US" sz="1600" b="1" dirty="0">
                <a:solidFill>
                  <a:srgbClr val="34385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Motor Imagery</a:t>
            </a:r>
            <a:endParaRPr lang="en-US" sz="1600" dirty="0"/>
          </a:p>
        </p:txBody>
      </p:sp>
      <p:sp>
        <p:nvSpPr>
          <p:cNvPr id="22" name="Text 17"/>
          <p:cNvSpPr/>
          <p:nvPr/>
        </p:nvSpPr>
        <p:spPr>
          <a:xfrm>
            <a:off x="5012134" y="5130800"/>
            <a:ext cx="25400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34385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Classifies action intention.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1D31E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7:28-d2nfa018bjvh7rlj0eug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635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23545" y="3815080"/>
            <a:ext cx="5547360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3200" dirty="0">
                <a:solidFill>
                  <a:srgbClr val="1D31E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Safety &amp; Ethics</a:t>
            </a:r>
            <a:endParaRPr lang="en-US" sz="1600" dirty="0"/>
          </a:p>
        </p:txBody>
      </p:sp>
      <p:pic>
        <p:nvPicPr>
          <p:cNvPr id="4" name="Image 1" descr="https://kimi-img.moonshot.cn/pub/slides/slides_tmpl/image/25-08-27-20:07:28-d2nfa018bjvh7rlj0f60.png">    </p:cNvPr>
          <p:cNvPicPr>
            <a:picLocks noChangeAspect="1"/>
          </p:cNvPicPr>
          <p:nvPr/>
        </p:nvPicPr>
        <p:blipFill>
          <a:blip r:embed="rId2">
            <a:alphaModFix amt="23000"/>
          </a:blip>
          <a:stretch>
            <a:fillRect/>
          </a:stretch>
        </p:blipFill>
        <p:spPr>
          <a:xfrm flipH="1" rot="5400000">
            <a:off x="8475980" y="2972435"/>
            <a:ext cx="1301115" cy="976630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1874550" y="1562096"/>
            <a:ext cx="2284095" cy="233553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6" name="Text 2"/>
          <p:cNvSpPr/>
          <p:nvPr/>
        </p:nvSpPr>
        <p:spPr>
          <a:xfrm>
            <a:off x="1874550" y="1562096"/>
            <a:ext cx="2284095" cy="23355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ct val="110000"/>
              </a:lnSpc>
              <a:buNone/>
            </a:pPr>
            <a:r>
              <a:rPr lang="en-US" sz="13800" dirty="0">
                <a:solidFill>
                  <a:srgbClr val="1D31E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05</a:t>
            </a:r>
            <a:endParaRPr lang="en-US" sz="1600" dirty="0"/>
          </a:p>
        </p:txBody>
      </p:sp>
      <p:pic>
        <p:nvPicPr>
          <p:cNvPr id="7" name="Image 2" descr="https://kimi-img.moonshot.cn/pub/slides/slides_tmpl/image/25-08-27-20:07:28-d2nfa018bjvh7rlj0f70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1385" y="1950085"/>
            <a:ext cx="4074795" cy="3778250"/>
          </a:xfrm>
          <a:prstGeom prst="rect">
            <a:avLst/>
          </a:prstGeom>
        </p:spPr>
      </p:pic>
      <p:pic>
        <p:nvPicPr>
          <p:cNvPr id="8" name="Image 3" descr="https://kimi-img.moonshot.cn/pub/slides/slides_tmpl/image/25-08-27-20:07:28-d2nfa018bjvh7rlj0eu0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76180" y="0"/>
            <a:ext cx="2116455" cy="2286000"/>
          </a:xfrm>
          <a:prstGeom prst="rect">
            <a:avLst/>
          </a:prstGeom>
        </p:spPr>
      </p:pic>
      <p:pic>
        <p:nvPicPr>
          <p:cNvPr id="9" name="Image 4" descr="https://kimi-img.moonshot.cn/pub/slides/slides_tmpl/image/25-08-27-20:07:28-d2nfa018bjvh7rlj0et0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530850"/>
            <a:ext cx="1684020" cy="1327150"/>
          </a:xfrm>
          <a:prstGeom prst="rect">
            <a:avLst/>
          </a:prstGeom>
        </p:spPr>
      </p:pic>
    </p:spTree>
  </p:cSld>
  <p:clrMapOvr>
    <a:masterClrMapping/>
  </p:clrMapOvr>
  <p:transition>
    <p:fade/>
    <p:spd val="med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3F4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7:28-d2nfa018bjvh7rlj0eug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233275" cy="6881495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8-27-20:07:28-d2nfa018bjvh7rlj0et0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30850"/>
            <a:ext cx="1684020" cy="1327150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8-27-20:07:28-d2nfa018bjvh7rlj0eu0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6180" y="0"/>
            <a:ext cx="2116455" cy="2286000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387350" y="254000"/>
            <a:ext cx="51816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10000"/>
              </a:lnSpc>
              <a:buNone/>
            </a:pPr>
            <a:r>
              <a:rPr lang="en-US" sz="2400" b="1" dirty="0">
                <a:solidFill>
                  <a:srgbClr val="3341B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Safety First</a:t>
            </a:r>
            <a:endParaRPr lang="en-US" sz="1600" dirty="0"/>
          </a:p>
        </p:txBody>
      </p:sp>
      <p:sp>
        <p:nvSpPr>
          <p:cNvPr id="6" name="Text 1"/>
          <p:cNvSpPr/>
          <p:nvPr/>
        </p:nvSpPr>
        <p:spPr>
          <a:xfrm>
            <a:off x="641350" y="762000"/>
            <a:ext cx="46736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34385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Medical-grade non-invasive EEG ensures user safety is the top priority.</a:t>
            </a:r>
            <a:endParaRPr lang="en-US" sz="1600" dirty="0"/>
          </a:p>
        </p:txBody>
      </p:sp>
      <p:sp>
        <p:nvSpPr>
          <p:cNvPr id="7" name="Shape 2"/>
          <p:cNvSpPr/>
          <p:nvPr/>
        </p:nvSpPr>
        <p:spPr>
          <a:xfrm>
            <a:off x="673100" y="1701800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127000" y="254000"/>
                </a:moveTo>
                <a:cubicBezTo>
                  <a:pt x="197093" y="254000"/>
                  <a:pt x="254000" y="197093"/>
                  <a:pt x="254000" y="127000"/>
                </a:cubicBezTo>
                <a:cubicBezTo>
                  <a:pt x="254000" y="56907"/>
                  <a:pt x="197093" y="0"/>
                  <a:pt x="127000" y="0"/>
                </a:cubicBezTo>
                <a:cubicBezTo>
                  <a:pt x="56907" y="0"/>
                  <a:pt x="0" y="56907"/>
                  <a:pt x="0" y="127000"/>
                </a:cubicBezTo>
                <a:cubicBezTo>
                  <a:pt x="0" y="197093"/>
                  <a:pt x="56907" y="254000"/>
                  <a:pt x="127000" y="254000"/>
                </a:cubicBezTo>
                <a:close/>
                <a:moveTo>
                  <a:pt x="168870" y="105519"/>
                </a:moveTo>
                <a:lnTo>
                  <a:pt x="129183" y="169019"/>
                </a:lnTo>
                <a:cubicBezTo>
                  <a:pt x="127099" y="172343"/>
                  <a:pt x="123527" y="174427"/>
                  <a:pt x="119608" y="174625"/>
                </a:cubicBezTo>
                <a:cubicBezTo>
                  <a:pt x="115689" y="174823"/>
                  <a:pt x="111919" y="173038"/>
                  <a:pt x="109587" y="169863"/>
                </a:cubicBezTo>
                <a:lnTo>
                  <a:pt x="85775" y="138113"/>
                </a:lnTo>
                <a:cubicBezTo>
                  <a:pt x="81806" y="132854"/>
                  <a:pt x="82897" y="125413"/>
                  <a:pt x="88156" y="121444"/>
                </a:cubicBezTo>
                <a:cubicBezTo>
                  <a:pt x="93414" y="117475"/>
                  <a:pt x="100856" y="118566"/>
                  <a:pt x="104825" y="123825"/>
                </a:cubicBezTo>
                <a:lnTo>
                  <a:pt x="118219" y="141684"/>
                </a:lnTo>
                <a:lnTo>
                  <a:pt x="148679" y="92918"/>
                </a:lnTo>
                <a:cubicBezTo>
                  <a:pt x="152152" y="87362"/>
                  <a:pt x="159494" y="85626"/>
                  <a:pt x="165100" y="89148"/>
                </a:cubicBezTo>
                <a:cubicBezTo>
                  <a:pt x="170706" y="92670"/>
                  <a:pt x="172393" y="99963"/>
                  <a:pt x="168870" y="105569"/>
                </a:cubicBezTo>
                <a:close/>
              </a:path>
            </a:pathLst>
          </a:custGeom>
          <a:solidFill>
            <a:srgbClr val="4D5EFF"/>
          </a:solidFill>
          <a:ln/>
        </p:spPr>
      </p:sp>
      <p:sp>
        <p:nvSpPr>
          <p:cNvPr id="8" name="Text 3"/>
          <p:cNvSpPr/>
          <p:nvPr/>
        </p:nvSpPr>
        <p:spPr>
          <a:xfrm>
            <a:off x="958850" y="1676400"/>
            <a:ext cx="43561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34385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IEC 60601-1 Compliant</a:t>
            </a:r>
            <a:endParaRPr lang="en-US" sz="1600" dirty="0"/>
          </a:p>
        </p:txBody>
      </p:sp>
      <p:sp>
        <p:nvSpPr>
          <p:cNvPr id="9" name="Shape 4"/>
          <p:cNvSpPr/>
          <p:nvPr/>
        </p:nvSpPr>
        <p:spPr>
          <a:xfrm>
            <a:off x="673100" y="2159000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127000" y="254000"/>
                </a:moveTo>
                <a:cubicBezTo>
                  <a:pt x="197093" y="254000"/>
                  <a:pt x="254000" y="197093"/>
                  <a:pt x="254000" y="127000"/>
                </a:cubicBezTo>
                <a:cubicBezTo>
                  <a:pt x="254000" y="56907"/>
                  <a:pt x="197093" y="0"/>
                  <a:pt x="127000" y="0"/>
                </a:cubicBezTo>
                <a:cubicBezTo>
                  <a:pt x="56907" y="0"/>
                  <a:pt x="0" y="56907"/>
                  <a:pt x="0" y="127000"/>
                </a:cubicBezTo>
                <a:cubicBezTo>
                  <a:pt x="0" y="197093"/>
                  <a:pt x="56907" y="254000"/>
                  <a:pt x="127000" y="254000"/>
                </a:cubicBezTo>
                <a:close/>
                <a:moveTo>
                  <a:pt x="168870" y="105519"/>
                </a:moveTo>
                <a:lnTo>
                  <a:pt x="129183" y="169019"/>
                </a:lnTo>
                <a:cubicBezTo>
                  <a:pt x="127099" y="172343"/>
                  <a:pt x="123527" y="174427"/>
                  <a:pt x="119608" y="174625"/>
                </a:cubicBezTo>
                <a:cubicBezTo>
                  <a:pt x="115689" y="174823"/>
                  <a:pt x="111919" y="173038"/>
                  <a:pt x="109587" y="169863"/>
                </a:cubicBezTo>
                <a:lnTo>
                  <a:pt x="85775" y="138113"/>
                </a:lnTo>
                <a:cubicBezTo>
                  <a:pt x="81806" y="132854"/>
                  <a:pt x="82897" y="125413"/>
                  <a:pt x="88156" y="121444"/>
                </a:cubicBezTo>
                <a:cubicBezTo>
                  <a:pt x="93414" y="117475"/>
                  <a:pt x="100856" y="118566"/>
                  <a:pt x="104825" y="123825"/>
                </a:cubicBezTo>
                <a:lnTo>
                  <a:pt x="118219" y="141684"/>
                </a:lnTo>
                <a:lnTo>
                  <a:pt x="148679" y="92918"/>
                </a:lnTo>
                <a:cubicBezTo>
                  <a:pt x="152152" y="87362"/>
                  <a:pt x="159494" y="85626"/>
                  <a:pt x="165100" y="89148"/>
                </a:cubicBezTo>
                <a:cubicBezTo>
                  <a:pt x="170706" y="92670"/>
                  <a:pt x="172393" y="99963"/>
                  <a:pt x="168870" y="105569"/>
                </a:cubicBezTo>
                <a:close/>
              </a:path>
            </a:pathLst>
          </a:custGeom>
          <a:solidFill>
            <a:srgbClr val="4D5EFF"/>
          </a:solidFill>
          <a:ln/>
        </p:spPr>
      </p:sp>
      <p:sp>
        <p:nvSpPr>
          <p:cNvPr id="10" name="Text 5"/>
          <p:cNvSpPr/>
          <p:nvPr/>
        </p:nvSpPr>
        <p:spPr>
          <a:xfrm>
            <a:off x="958850" y="2133600"/>
            <a:ext cx="43561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34385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HIPAA Data Handling</a:t>
            </a:r>
            <a:endParaRPr lang="en-US" sz="1600" dirty="0"/>
          </a:p>
        </p:txBody>
      </p:sp>
      <p:sp>
        <p:nvSpPr>
          <p:cNvPr id="11" name="Shape 6"/>
          <p:cNvSpPr/>
          <p:nvPr/>
        </p:nvSpPr>
        <p:spPr>
          <a:xfrm>
            <a:off x="6089650" y="254000"/>
            <a:ext cx="12700" cy="5080000"/>
          </a:xfrm>
          <a:custGeom>
            <a:avLst/>
            <a:gdLst/>
            <a:ahLst/>
            <a:cxnLst/>
            <a:rect l="l" t="t" r="r" b="b"/>
            <a:pathLst>
              <a:path w="12700" h="5080000">
                <a:moveTo>
                  <a:pt x="0" y="0"/>
                </a:moveTo>
                <a:lnTo>
                  <a:pt x="12700" y="0"/>
                </a:lnTo>
                <a:lnTo>
                  <a:pt x="12700" y="5080000"/>
                </a:lnTo>
                <a:lnTo>
                  <a:pt x="0" y="5080000"/>
                </a:lnTo>
                <a:lnTo>
                  <a:pt x="0" y="0"/>
                </a:lnTo>
                <a:close/>
              </a:path>
            </a:pathLst>
          </a:custGeom>
          <a:solidFill>
            <a:srgbClr val="6052C8">
              <a:alpha val="50196"/>
            </a:srgbClr>
          </a:solidFill>
          <a:ln/>
        </p:spPr>
      </p:sp>
      <p:sp>
        <p:nvSpPr>
          <p:cNvPr id="12" name="Text 7"/>
          <p:cNvSpPr/>
          <p:nvPr/>
        </p:nvSpPr>
        <p:spPr>
          <a:xfrm>
            <a:off x="6623050" y="254000"/>
            <a:ext cx="51816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10000"/>
              </a:lnSpc>
              <a:buNone/>
            </a:pPr>
            <a:r>
              <a:rPr lang="en-US" sz="2400" b="1" dirty="0">
                <a:solidFill>
                  <a:srgbClr val="6052C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Ethical by Design</a:t>
            </a:r>
            <a:endParaRPr lang="en-US" sz="1600" dirty="0"/>
          </a:p>
        </p:txBody>
      </p:sp>
      <p:sp>
        <p:nvSpPr>
          <p:cNvPr id="13" name="Text 8"/>
          <p:cNvSpPr/>
          <p:nvPr/>
        </p:nvSpPr>
        <p:spPr>
          <a:xfrm>
            <a:off x="6877050" y="762000"/>
            <a:ext cx="46736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34385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Governance is built-in, not an afterthought, to protect user sovereignty.</a:t>
            </a:r>
            <a:endParaRPr lang="en-US" sz="1600" dirty="0"/>
          </a:p>
        </p:txBody>
      </p:sp>
      <p:sp>
        <p:nvSpPr>
          <p:cNvPr id="14" name="Shape 9"/>
          <p:cNvSpPr/>
          <p:nvPr/>
        </p:nvSpPr>
        <p:spPr>
          <a:xfrm>
            <a:off x="6908800" y="1701800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127000" y="254000"/>
                </a:moveTo>
                <a:cubicBezTo>
                  <a:pt x="197093" y="254000"/>
                  <a:pt x="254000" y="197093"/>
                  <a:pt x="254000" y="127000"/>
                </a:cubicBezTo>
                <a:cubicBezTo>
                  <a:pt x="254000" y="56907"/>
                  <a:pt x="197093" y="0"/>
                  <a:pt x="127000" y="0"/>
                </a:cubicBezTo>
                <a:cubicBezTo>
                  <a:pt x="56907" y="0"/>
                  <a:pt x="0" y="56907"/>
                  <a:pt x="0" y="127000"/>
                </a:cubicBezTo>
                <a:cubicBezTo>
                  <a:pt x="0" y="197093"/>
                  <a:pt x="56907" y="254000"/>
                  <a:pt x="127000" y="254000"/>
                </a:cubicBezTo>
                <a:close/>
                <a:moveTo>
                  <a:pt x="168870" y="105519"/>
                </a:moveTo>
                <a:lnTo>
                  <a:pt x="129183" y="169019"/>
                </a:lnTo>
                <a:cubicBezTo>
                  <a:pt x="127099" y="172343"/>
                  <a:pt x="123527" y="174427"/>
                  <a:pt x="119608" y="174625"/>
                </a:cubicBezTo>
                <a:cubicBezTo>
                  <a:pt x="115689" y="174823"/>
                  <a:pt x="111919" y="173038"/>
                  <a:pt x="109587" y="169863"/>
                </a:cubicBezTo>
                <a:lnTo>
                  <a:pt x="85775" y="138113"/>
                </a:lnTo>
                <a:cubicBezTo>
                  <a:pt x="81806" y="132854"/>
                  <a:pt x="82897" y="125413"/>
                  <a:pt x="88156" y="121444"/>
                </a:cubicBezTo>
                <a:cubicBezTo>
                  <a:pt x="93414" y="117475"/>
                  <a:pt x="100856" y="118566"/>
                  <a:pt x="104825" y="123825"/>
                </a:cubicBezTo>
                <a:lnTo>
                  <a:pt x="118219" y="141684"/>
                </a:lnTo>
                <a:lnTo>
                  <a:pt x="148679" y="92918"/>
                </a:lnTo>
                <a:cubicBezTo>
                  <a:pt x="152152" y="87362"/>
                  <a:pt x="159494" y="85626"/>
                  <a:pt x="165100" y="89148"/>
                </a:cubicBezTo>
                <a:cubicBezTo>
                  <a:pt x="170706" y="92670"/>
                  <a:pt x="172393" y="99963"/>
                  <a:pt x="168870" y="105569"/>
                </a:cubicBezTo>
                <a:close/>
              </a:path>
            </a:pathLst>
          </a:custGeom>
          <a:solidFill>
            <a:srgbClr val="4D5EFF"/>
          </a:solidFill>
          <a:ln/>
        </p:spPr>
      </p:sp>
      <p:sp>
        <p:nvSpPr>
          <p:cNvPr id="15" name="Text 10"/>
          <p:cNvSpPr/>
          <p:nvPr/>
        </p:nvSpPr>
        <p:spPr>
          <a:xfrm>
            <a:off x="7194550" y="1676400"/>
            <a:ext cx="43561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34385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21-Validator System</a:t>
            </a:r>
            <a:endParaRPr lang="en-US" sz="1600" dirty="0"/>
          </a:p>
        </p:txBody>
      </p:sp>
      <p:sp>
        <p:nvSpPr>
          <p:cNvPr id="16" name="Shape 11"/>
          <p:cNvSpPr/>
          <p:nvPr/>
        </p:nvSpPr>
        <p:spPr>
          <a:xfrm>
            <a:off x="6908800" y="2159000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127000" y="254000"/>
                </a:moveTo>
                <a:cubicBezTo>
                  <a:pt x="197093" y="254000"/>
                  <a:pt x="254000" y="197093"/>
                  <a:pt x="254000" y="127000"/>
                </a:cubicBezTo>
                <a:cubicBezTo>
                  <a:pt x="254000" y="56907"/>
                  <a:pt x="197093" y="0"/>
                  <a:pt x="127000" y="0"/>
                </a:cubicBezTo>
                <a:cubicBezTo>
                  <a:pt x="56907" y="0"/>
                  <a:pt x="0" y="56907"/>
                  <a:pt x="0" y="127000"/>
                </a:cubicBezTo>
                <a:cubicBezTo>
                  <a:pt x="0" y="197093"/>
                  <a:pt x="56907" y="254000"/>
                  <a:pt x="127000" y="254000"/>
                </a:cubicBezTo>
                <a:close/>
                <a:moveTo>
                  <a:pt x="168870" y="105519"/>
                </a:moveTo>
                <a:lnTo>
                  <a:pt x="129183" y="169019"/>
                </a:lnTo>
                <a:cubicBezTo>
                  <a:pt x="127099" y="172343"/>
                  <a:pt x="123527" y="174427"/>
                  <a:pt x="119608" y="174625"/>
                </a:cubicBezTo>
                <a:cubicBezTo>
                  <a:pt x="115689" y="174823"/>
                  <a:pt x="111919" y="173038"/>
                  <a:pt x="109587" y="169863"/>
                </a:cubicBezTo>
                <a:lnTo>
                  <a:pt x="85775" y="138113"/>
                </a:lnTo>
                <a:cubicBezTo>
                  <a:pt x="81806" y="132854"/>
                  <a:pt x="82897" y="125413"/>
                  <a:pt x="88156" y="121444"/>
                </a:cubicBezTo>
                <a:cubicBezTo>
                  <a:pt x="93414" y="117475"/>
                  <a:pt x="100856" y="118566"/>
                  <a:pt x="104825" y="123825"/>
                </a:cubicBezTo>
                <a:lnTo>
                  <a:pt x="118219" y="141684"/>
                </a:lnTo>
                <a:lnTo>
                  <a:pt x="148679" y="92918"/>
                </a:lnTo>
                <a:cubicBezTo>
                  <a:pt x="152152" y="87362"/>
                  <a:pt x="159494" y="85626"/>
                  <a:pt x="165100" y="89148"/>
                </a:cubicBezTo>
                <a:cubicBezTo>
                  <a:pt x="170706" y="92670"/>
                  <a:pt x="172393" y="99963"/>
                  <a:pt x="168870" y="105569"/>
                </a:cubicBezTo>
                <a:close/>
              </a:path>
            </a:pathLst>
          </a:custGeom>
          <a:solidFill>
            <a:srgbClr val="4D5EFF"/>
          </a:solidFill>
          <a:ln/>
        </p:spPr>
      </p:sp>
      <p:sp>
        <p:nvSpPr>
          <p:cNvPr id="17" name="Text 12"/>
          <p:cNvSpPr/>
          <p:nvPr/>
        </p:nvSpPr>
        <p:spPr>
          <a:xfrm>
            <a:off x="7194550" y="2133600"/>
            <a:ext cx="43561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34385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70% Consensus Required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3F4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7:28-d2nfa018bjvh7rlj0eug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233275" cy="6881495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8-27-20:07:28-d2nfa018bjvh7rlj0et0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30850"/>
            <a:ext cx="1684020" cy="1327150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8-27-20:07:28-d2nfa018bjvh7rlj0eu0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6180" y="0"/>
            <a:ext cx="2116455" cy="2286000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0" y="711200"/>
            <a:ext cx="121920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3000" b="1" dirty="0">
                <a:solidFill>
                  <a:srgbClr val="3341B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Anti-Coercion Framework</a:t>
            </a:r>
            <a:endParaRPr lang="en-US" sz="1600" dirty="0"/>
          </a:p>
        </p:txBody>
      </p:sp>
      <p:sp>
        <p:nvSpPr>
          <p:cNvPr id="6" name="Text 1"/>
          <p:cNvSpPr/>
          <p:nvPr/>
        </p:nvSpPr>
        <p:spPr>
          <a:xfrm>
            <a:off x="0" y="1219200"/>
            <a:ext cx="12192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6052C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21-Validator Constitutional Governance</a:t>
            </a:r>
            <a:endParaRPr lang="en-US" sz="1600" dirty="0"/>
          </a:p>
        </p:txBody>
      </p:sp>
      <p:sp>
        <p:nvSpPr>
          <p:cNvPr id="7" name="Shape 2"/>
          <p:cNvSpPr/>
          <p:nvPr/>
        </p:nvSpPr>
        <p:spPr>
          <a:xfrm>
            <a:off x="5283200" y="2921000"/>
            <a:ext cx="1625600" cy="1625600"/>
          </a:xfrm>
          <a:custGeom>
            <a:avLst/>
            <a:gdLst/>
            <a:ahLst/>
            <a:cxnLst/>
            <a:rect l="l" t="t" r="r" b="b"/>
            <a:pathLst>
              <a:path w="1625600" h="1625600">
                <a:moveTo>
                  <a:pt x="812800" y="0"/>
                </a:moveTo>
                <a:lnTo>
                  <a:pt x="812800" y="0"/>
                </a:lnTo>
                <a:cubicBezTo>
                  <a:pt x="1261397" y="0"/>
                  <a:pt x="1625600" y="364203"/>
                  <a:pt x="1625600" y="812800"/>
                </a:cubicBezTo>
                <a:lnTo>
                  <a:pt x="1625600" y="812800"/>
                </a:lnTo>
                <a:cubicBezTo>
                  <a:pt x="1625600" y="1261397"/>
                  <a:pt x="1261397" y="1625600"/>
                  <a:pt x="812800" y="1625600"/>
                </a:cubicBezTo>
                <a:lnTo>
                  <a:pt x="812800" y="1625600"/>
                </a:lnTo>
                <a:cubicBezTo>
                  <a:pt x="364203" y="1625600"/>
                  <a:pt x="0" y="1261397"/>
                  <a:pt x="0" y="812800"/>
                </a:cubicBezTo>
                <a:lnTo>
                  <a:pt x="0" y="812800"/>
                </a:lnTo>
                <a:cubicBezTo>
                  <a:pt x="0" y="364203"/>
                  <a:pt x="364203" y="0"/>
                  <a:pt x="812800" y="0"/>
                </a:cubicBezTo>
                <a:close/>
              </a:path>
            </a:pathLst>
          </a:custGeom>
          <a:solidFill>
            <a:srgbClr val="4D5EFF">
              <a:alpha val="20000"/>
            </a:srgbClr>
          </a:solidFill>
          <a:ln/>
        </p:spPr>
      </p:sp>
      <p:sp>
        <p:nvSpPr>
          <p:cNvPr id="8" name="Shape 3"/>
          <p:cNvSpPr/>
          <p:nvPr/>
        </p:nvSpPr>
        <p:spPr>
          <a:xfrm>
            <a:off x="5980113" y="3390900"/>
            <a:ext cx="238125" cy="381000"/>
          </a:xfrm>
          <a:custGeom>
            <a:avLst/>
            <a:gdLst/>
            <a:ahLst/>
            <a:cxnLst/>
            <a:rect l="l" t="t" r="r" b="b"/>
            <a:pathLst>
              <a:path w="238125" h="381000">
                <a:moveTo>
                  <a:pt x="71438" y="47625"/>
                </a:moveTo>
                <a:cubicBezTo>
                  <a:pt x="71438" y="21340"/>
                  <a:pt x="92778" y="0"/>
                  <a:pt x="119063" y="0"/>
                </a:cubicBezTo>
                <a:cubicBezTo>
                  <a:pt x="145347" y="0"/>
                  <a:pt x="166688" y="21340"/>
                  <a:pt x="166688" y="47625"/>
                </a:cubicBezTo>
                <a:cubicBezTo>
                  <a:pt x="166688" y="73910"/>
                  <a:pt x="145347" y="95250"/>
                  <a:pt x="119063" y="95250"/>
                </a:cubicBezTo>
                <a:cubicBezTo>
                  <a:pt x="92778" y="95250"/>
                  <a:pt x="71438" y="73910"/>
                  <a:pt x="71438" y="47625"/>
                </a:cubicBezTo>
                <a:close/>
                <a:moveTo>
                  <a:pt x="107156" y="285750"/>
                </a:moveTo>
                <a:lnTo>
                  <a:pt x="107156" y="357188"/>
                </a:lnTo>
                <a:cubicBezTo>
                  <a:pt x="107156" y="370359"/>
                  <a:pt x="96515" y="381000"/>
                  <a:pt x="83344" y="381000"/>
                </a:cubicBezTo>
                <a:cubicBezTo>
                  <a:pt x="70172" y="381000"/>
                  <a:pt x="59531" y="370359"/>
                  <a:pt x="59531" y="357188"/>
                </a:cubicBezTo>
                <a:lnTo>
                  <a:pt x="59531" y="214164"/>
                </a:lnTo>
                <a:lnTo>
                  <a:pt x="43979" y="238869"/>
                </a:lnTo>
                <a:cubicBezTo>
                  <a:pt x="36984" y="250031"/>
                  <a:pt x="22250" y="253305"/>
                  <a:pt x="11162" y="246311"/>
                </a:cubicBezTo>
                <a:cubicBezTo>
                  <a:pt x="74" y="239316"/>
                  <a:pt x="-3349" y="224656"/>
                  <a:pt x="3646" y="213568"/>
                </a:cubicBezTo>
                <a:lnTo>
                  <a:pt x="33338" y="166464"/>
                </a:lnTo>
                <a:cubicBezTo>
                  <a:pt x="51867" y="136922"/>
                  <a:pt x="84237" y="119063"/>
                  <a:pt x="119063" y="119063"/>
                </a:cubicBezTo>
                <a:cubicBezTo>
                  <a:pt x="153888" y="119063"/>
                  <a:pt x="186258" y="136922"/>
                  <a:pt x="204787" y="166390"/>
                </a:cubicBezTo>
                <a:lnTo>
                  <a:pt x="234479" y="213568"/>
                </a:lnTo>
                <a:cubicBezTo>
                  <a:pt x="241474" y="224730"/>
                  <a:pt x="238125" y="239390"/>
                  <a:pt x="227037" y="246385"/>
                </a:cubicBezTo>
                <a:cubicBezTo>
                  <a:pt x="215950" y="253380"/>
                  <a:pt x="201216" y="250031"/>
                  <a:pt x="194221" y="238944"/>
                </a:cubicBezTo>
                <a:lnTo>
                  <a:pt x="178594" y="214164"/>
                </a:lnTo>
                <a:lnTo>
                  <a:pt x="178594" y="357188"/>
                </a:lnTo>
                <a:cubicBezTo>
                  <a:pt x="178594" y="370359"/>
                  <a:pt x="167953" y="381000"/>
                  <a:pt x="154781" y="381000"/>
                </a:cubicBezTo>
                <a:cubicBezTo>
                  <a:pt x="141610" y="381000"/>
                  <a:pt x="130969" y="370359"/>
                  <a:pt x="130969" y="357188"/>
                </a:cubicBezTo>
                <a:lnTo>
                  <a:pt x="130969" y="285750"/>
                </a:lnTo>
                <a:lnTo>
                  <a:pt x="107156" y="285750"/>
                </a:lnTo>
                <a:close/>
              </a:path>
            </a:pathLst>
          </a:custGeom>
          <a:solidFill>
            <a:srgbClr val="4D5EFF"/>
          </a:solidFill>
          <a:ln/>
        </p:spPr>
      </p:sp>
      <p:sp>
        <p:nvSpPr>
          <p:cNvPr id="9" name="Text 4"/>
          <p:cNvSpPr/>
          <p:nvPr/>
        </p:nvSpPr>
        <p:spPr>
          <a:xfrm>
            <a:off x="5255419" y="3860800"/>
            <a:ext cx="16764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20000"/>
              </a:lnSpc>
              <a:buNone/>
            </a:pPr>
            <a:r>
              <a:rPr lang="en-US" sz="1400" b="1" dirty="0">
                <a:solidFill>
                  <a:srgbClr val="34385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Self-Advocate</a:t>
            </a:r>
            <a:endParaRPr lang="en-US" sz="1600" dirty="0"/>
          </a:p>
        </p:txBody>
      </p:sp>
      <p:sp>
        <p:nvSpPr>
          <p:cNvPr id="10" name="Shape 5"/>
          <p:cNvSpPr/>
          <p:nvPr/>
        </p:nvSpPr>
        <p:spPr>
          <a:xfrm>
            <a:off x="5905500" y="1790700"/>
            <a:ext cx="381000" cy="304800"/>
          </a:xfrm>
          <a:custGeom>
            <a:avLst/>
            <a:gdLst/>
            <a:ahLst/>
            <a:cxnLst/>
            <a:rect l="l" t="t" r="r" b="b"/>
            <a:pathLst>
              <a:path w="381000" h="304800">
                <a:moveTo>
                  <a:pt x="190500" y="9525"/>
                </a:moveTo>
                <a:cubicBezTo>
                  <a:pt x="224670" y="9525"/>
                  <a:pt x="252413" y="37267"/>
                  <a:pt x="252413" y="71438"/>
                </a:cubicBezTo>
                <a:cubicBezTo>
                  <a:pt x="252413" y="105608"/>
                  <a:pt x="224670" y="133350"/>
                  <a:pt x="190500" y="133350"/>
                </a:cubicBezTo>
                <a:cubicBezTo>
                  <a:pt x="156330" y="133350"/>
                  <a:pt x="128588" y="105608"/>
                  <a:pt x="128588" y="71438"/>
                </a:cubicBezTo>
                <a:cubicBezTo>
                  <a:pt x="128588" y="37267"/>
                  <a:pt x="156330" y="9525"/>
                  <a:pt x="190500" y="9525"/>
                </a:cubicBezTo>
                <a:close/>
                <a:moveTo>
                  <a:pt x="57150" y="52388"/>
                </a:moveTo>
                <a:cubicBezTo>
                  <a:pt x="80806" y="52388"/>
                  <a:pt x="100013" y="71594"/>
                  <a:pt x="100013" y="95250"/>
                </a:cubicBezTo>
                <a:cubicBezTo>
                  <a:pt x="100013" y="118906"/>
                  <a:pt x="80806" y="138113"/>
                  <a:pt x="57150" y="138113"/>
                </a:cubicBezTo>
                <a:cubicBezTo>
                  <a:pt x="33494" y="138113"/>
                  <a:pt x="14288" y="118906"/>
                  <a:pt x="14288" y="95250"/>
                </a:cubicBezTo>
                <a:cubicBezTo>
                  <a:pt x="14288" y="71594"/>
                  <a:pt x="33494" y="52388"/>
                  <a:pt x="57150" y="52388"/>
                </a:cubicBezTo>
                <a:close/>
                <a:moveTo>
                  <a:pt x="0" y="247650"/>
                </a:moveTo>
                <a:cubicBezTo>
                  <a:pt x="0" y="205561"/>
                  <a:pt x="34111" y="171450"/>
                  <a:pt x="76200" y="171450"/>
                </a:cubicBezTo>
                <a:cubicBezTo>
                  <a:pt x="83820" y="171450"/>
                  <a:pt x="91202" y="172581"/>
                  <a:pt x="98167" y="174665"/>
                </a:cubicBezTo>
                <a:cubicBezTo>
                  <a:pt x="78581" y="196572"/>
                  <a:pt x="66675" y="225504"/>
                  <a:pt x="66675" y="257175"/>
                </a:cubicBezTo>
                <a:lnTo>
                  <a:pt x="66675" y="266700"/>
                </a:lnTo>
                <a:cubicBezTo>
                  <a:pt x="66675" y="273487"/>
                  <a:pt x="68104" y="279916"/>
                  <a:pt x="70664" y="285750"/>
                </a:cubicBezTo>
                <a:lnTo>
                  <a:pt x="19050" y="285750"/>
                </a:lnTo>
                <a:cubicBezTo>
                  <a:pt x="8513" y="285750"/>
                  <a:pt x="0" y="277237"/>
                  <a:pt x="0" y="266700"/>
                </a:cubicBezTo>
                <a:lnTo>
                  <a:pt x="0" y="247650"/>
                </a:lnTo>
                <a:close/>
                <a:moveTo>
                  <a:pt x="310336" y="285750"/>
                </a:moveTo>
                <a:cubicBezTo>
                  <a:pt x="312896" y="279916"/>
                  <a:pt x="314325" y="273487"/>
                  <a:pt x="314325" y="266700"/>
                </a:cubicBezTo>
                <a:lnTo>
                  <a:pt x="314325" y="257175"/>
                </a:lnTo>
                <a:cubicBezTo>
                  <a:pt x="314325" y="225504"/>
                  <a:pt x="302419" y="196572"/>
                  <a:pt x="282833" y="174665"/>
                </a:cubicBezTo>
                <a:cubicBezTo>
                  <a:pt x="289798" y="172581"/>
                  <a:pt x="297180" y="171450"/>
                  <a:pt x="304800" y="171450"/>
                </a:cubicBezTo>
                <a:cubicBezTo>
                  <a:pt x="346889" y="171450"/>
                  <a:pt x="381000" y="205561"/>
                  <a:pt x="381000" y="247650"/>
                </a:cubicBezTo>
                <a:lnTo>
                  <a:pt x="381000" y="266700"/>
                </a:lnTo>
                <a:cubicBezTo>
                  <a:pt x="381000" y="277237"/>
                  <a:pt x="372487" y="285750"/>
                  <a:pt x="361950" y="285750"/>
                </a:cubicBezTo>
                <a:lnTo>
                  <a:pt x="310336" y="285750"/>
                </a:lnTo>
                <a:close/>
                <a:moveTo>
                  <a:pt x="280987" y="95250"/>
                </a:moveTo>
                <a:cubicBezTo>
                  <a:pt x="280987" y="71594"/>
                  <a:pt x="300194" y="52388"/>
                  <a:pt x="323850" y="52388"/>
                </a:cubicBezTo>
                <a:cubicBezTo>
                  <a:pt x="347506" y="52388"/>
                  <a:pt x="366712" y="71594"/>
                  <a:pt x="366712" y="95250"/>
                </a:cubicBezTo>
                <a:cubicBezTo>
                  <a:pt x="366712" y="118906"/>
                  <a:pt x="347506" y="138113"/>
                  <a:pt x="323850" y="138113"/>
                </a:cubicBezTo>
                <a:cubicBezTo>
                  <a:pt x="300194" y="138113"/>
                  <a:pt x="280987" y="118906"/>
                  <a:pt x="280987" y="95250"/>
                </a:cubicBezTo>
                <a:close/>
                <a:moveTo>
                  <a:pt x="95250" y="257175"/>
                </a:moveTo>
                <a:cubicBezTo>
                  <a:pt x="95250" y="204549"/>
                  <a:pt x="137874" y="161925"/>
                  <a:pt x="190500" y="161925"/>
                </a:cubicBezTo>
                <a:cubicBezTo>
                  <a:pt x="243126" y="161925"/>
                  <a:pt x="285750" y="204549"/>
                  <a:pt x="285750" y="257175"/>
                </a:cubicBezTo>
                <a:lnTo>
                  <a:pt x="285750" y="266700"/>
                </a:lnTo>
                <a:cubicBezTo>
                  <a:pt x="285750" y="277237"/>
                  <a:pt x="277237" y="285750"/>
                  <a:pt x="266700" y="285750"/>
                </a:cubicBezTo>
                <a:lnTo>
                  <a:pt x="114300" y="285750"/>
                </a:lnTo>
                <a:cubicBezTo>
                  <a:pt x="103763" y="285750"/>
                  <a:pt x="95250" y="277237"/>
                  <a:pt x="95250" y="266700"/>
                </a:cubicBezTo>
                <a:lnTo>
                  <a:pt x="95250" y="257175"/>
                </a:lnTo>
                <a:close/>
              </a:path>
            </a:pathLst>
          </a:custGeom>
          <a:solidFill>
            <a:srgbClr val="3341B8"/>
          </a:solidFill>
          <a:ln/>
        </p:spPr>
      </p:sp>
      <p:sp>
        <p:nvSpPr>
          <p:cNvPr id="11" name="Text 6"/>
          <p:cNvSpPr/>
          <p:nvPr/>
        </p:nvSpPr>
        <p:spPr>
          <a:xfrm>
            <a:off x="5302647" y="2133600"/>
            <a:ext cx="15875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10000"/>
              </a:lnSpc>
              <a:buNone/>
            </a:pPr>
            <a:r>
              <a:rPr lang="en-US" sz="1200" b="1" dirty="0">
                <a:solidFill>
                  <a:srgbClr val="34385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Community (8)</a:t>
            </a:r>
            <a:endParaRPr lang="en-US" sz="1600" dirty="0"/>
          </a:p>
        </p:txBody>
      </p:sp>
      <p:sp>
        <p:nvSpPr>
          <p:cNvPr id="12" name="Shape 7"/>
          <p:cNvSpPr/>
          <p:nvPr/>
        </p:nvSpPr>
        <p:spPr>
          <a:xfrm>
            <a:off x="5962650" y="5194300"/>
            <a:ext cx="266700" cy="304800"/>
          </a:xfrm>
          <a:custGeom>
            <a:avLst/>
            <a:gdLst/>
            <a:ahLst/>
            <a:cxnLst/>
            <a:rect l="l" t="t" r="r" b="b"/>
            <a:pathLst>
              <a:path w="266700" h="304800">
                <a:moveTo>
                  <a:pt x="143649" y="-7739"/>
                </a:moveTo>
                <a:cubicBezTo>
                  <a:pt x="136862" y="-9108"/>
                  <a:pt x="129897" y="-9108"/>
                  <a:pt x="123111" y="-7739"/>
                </a:cubicBezTo>
                <a:lnTo>
                  <a:pt x="11490" y="14585"/>
                </a:lnTo>
                <a:cubicBezTo>
                  <a:pt x="4822" y="15895"/>
                  <a:pt x="0" y="21788"/>
                  <a:pt x="0" y="28575"/>
                </a:cubicBezTo>
                <a:cubicBezTo>
                  <a:pt x="0" y="34707"/>
                  <a:pt x="3870" y="40065"/>
                  <a:pt x="9525" y="42029"/>
                </a:cubicBezTo>
                <a:lnTo>
                  <a:pt x="9525" y="85725"/>
                </a:lnTo>
                <a:lnTo>
                  <a:pt x="179" y="132517"/>
                </a:lnTo>
                <a:cubicBezTo>
                  <a:pt x="60" y="133052"/>
                  <a:pt x="0" y="133648"/>
                  <a:pt x="0" y="134243"/>
                </a:cubicBezTo>
                <a:cubicBezTo>
                  <a:pt x="0" y="139005"/>
                  <a:pt x="3870" y="142935"/>
                  <a:pt x="8692" y="142935"/>
                </a:cubicBezTo>
                <a:lnTo>
                  <a:pt x="29468" y="142935"/>
                </a:lnTo>
                <a:cubicBezTo>
                  <a:pt x="34230" y="142935"/>
                  <a:pt x="38160" y="139065"/>
                  <a:pt x="38160" y="134243"/>
                </a:cubicBezTo>
                <a:cubicBezTo>
                  <a:pt x="38160" y="133648"/>
                  <a:pt x="38100" y="133112"/>
                  <a:pt x="37981" y="132517"/>
                </a:cubicBezTo>
                <a:lnTo>
                  <a:pt x="28575" y="85725"/>
                </a:lnTo>
                <a:lnTo>
                  <a:pt x="28575" y="46018"/>
                </a:lnTo>
                <a:lnTo>
                  <a:pt x="57150" y="51733"/>
                </a:lnTo>
                <a:lnTo>
                  <a:pt x="57150" y="85725"/>
                </a:lnTo>
                <a:cubicBezTo>
                  <a:pt x="57150" y="127814"/>
                  <a:pt x="91261" y="161925"/>
                  <a:pt x="133350" y="161925"/>
                </a:cubicBezTo>
                <a:cubicBezTo>
                  <a:pt x="175439" y="161925"/>
                  <a:pt x="209550" y="127814"/>
                  <a:pt x="209550" y="85725"/>
                </a:cubicBezTo>
                <a:lnTo>
                  <a:pt x="209550" y="51733"/>
                </a:lnTo>
                <a:lnTo>
                  <a:pt x="255210" y="42624"/>
                </a:lnTo>
                <a:cubicBezTo>
                  <a:pt x="261878" y="41255"/>
                  <a:pt x="266700" y="35362"/>
                  <a:pt x="266700" y="28575"/>
                </a:cubicBezTo>
                <a:cubicBezTo>
                  <a:pt x="266700" y="21788"/>
                  <a:pt x="261878" y="15895"/>
                  <a:pt x="255210" y="14585"/>
                </a:cubicBezTo>
                <a:lnTo>
                  <a:pt x="143649" y="-7739"/>
                </a:lnTo>
                <a:close/>
                <a:moveTo>
                  <a:pt x="133350" y="133350"/>
                </a:moveTo>
                <a:cubicBezTo>
                  <a:pt x="107037" y="133350"/>
                  <a:pt x="85725" y="112038"/>
                  <a:pt x="85725" y="85725"/>
                </a:cubicBezTo>
                <a:lnTo>
                  <a:pt x="180975" y="85725"/>
                </a:lnTo>
                <a:cubicBezTo>
                  <a:pt x="180975" y="112038"/>
                  <a:pt x="159663" y="133350"/>
                  <a:pt x="133350" y="133350"/>
                </a:cubicBezTo>
                <a:close/>
                <a:moveTo>
                  <a:pt x="71497" y="190560"/>
                </a:moveTo>
                <a:cubicBezTo>
                  <a:pt x="34945" y="207347"/>
                  <a:pt x="9525" y="244257"/>
                  <a:pt x="9525" y="287119"/>
                </a:cubicBezTo>
                <a:cubicBezTo>
                  <a:pt x="9525" y="296882"/>
                  <a:pt x="17443" y="304800"/>
                  <a:pt x="27206" y="304800"/>
                </a:cubicBezTo>
                <a:lnTo>
                  <a:pt x="119062" y="304800"/>
                </a:lnTo>
                <a:lnTo>
                  <a:pt x="119062" y="217884"/>
                </a:lnTo>
                <a:lnTo>
                  <a:pt x="84892" y="192286"/>
                </a:lnTo>
                <a:cubicBezTo>
                  <a:pt x="81022" y="189369"/>
                  <a:pt x="75843" y="188595"/>
                  <a:pt x="71438" y="190619"/>
                </a:cubicBezTo>
                <a:close/>
                <a:moveTo>
                  <a:pt x="147638" y="304800"/>
                </a:moveTo>
                <a:lnTo>
                  <a:pt x="239494" y="304800"/>
                </a:lnTo>
                <a:cubicBezTo>
                  <a:pt x="249257" y="304800"/>
                  <a:pt x="257175" y="296882"/>
                  <a:pt x="257175" y="287119"/>
                </a:cubicBezTo>
                <a:cubicBezTo>
                  <a:pt x="257175" y="244257"/>
                  <a:pt x="231755" y="207347"/>
                  <a:pt x="195203" y="190619"/>
                </a:cubicBezTo>
                <a:cubicBezTo>
                  <a:pt x="190798" y="188595"/>
                  <a:pt x="185618" y="189369"/>
                  <a:pt x="181749" y="192286"/>
                </a:cubicBezTo>
                <a:lnTo>
                  <a:pt x="147578" y="217884"/>
                </a:lnTo>
                <a:lnTo>
                  <a:pt x="147578" y="304800"/>
                </a:lnTo>
                <a:close/>
              </a:path>
            </a:pathLst>
          </a:custGeom>
          <a:solidFill>
            <a:srgbClr val="3341B8"/>
          </a:solidFill>
          <a:ln/>
        </p:spPr>
      </p:sp>
      <p:sp>
        <p:nvSpPr>
          <p:cNvPr id="13" name="Text 8"/>
          <p:cNvSpPr/>
          <p:nvPr/>
        </p:nvSpPr>
        <p:spPr>
          <a:xfrm>
            <a:off x="5369322" y="5537200"/>
            <a:ext cx="14478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10000"/>
              </a:lnSpc>
              <a:buNone/>
            </a:pPr>
            <a:r>
              <a:rPr lang="en-US" sz="1200" b="1" dirty="0">
                <a:solidFill>
                  <a:srgbClr val="34385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Educators (3)</a:t>
            </a:r>
            <a:endParaRPr lang="en-US" sz="1600" dirty="0"/>
          </a:p>
        </p:txBody>
      </p:sp>
      <p:sp>
        <p:nvSpPr>
          <p:cNvPr id="14" name="Shape 9"/>
          <p:cNvSpPr/>
          <p:nvPr/>
        </p:nvSpPr>
        <p:spPr>
          <a:xfrm>
            <a:off x="3927277" y="3492500"/>
            <a:ext cx="342900" cy="304800"/>
          </a:xfrm>
          <a:custGeom>
            <a:avLst/>
            <a:gdLst/>
            <a:ahLst/>
            <a:cxnLst/>
            <a:rect l="l" t="t" r="r" b="b"/>
            <a:pathLst>
              <a:path w="342900" h="304800">
                <a:moveTo>
                  <a:pt x="38100" y="76200"/>
                </a:moveTo>
                <a:cubicBezTo>
                  <a:pt x="38100" y="39401"/>
                  <a:pt x="67976" y="9525"/>
                  <a:pt x="104775" y="9525"/>
                </a:cubicBezTo>
                <a:cubicBezTo>
                  <a:pt x="141574" y="9525"/>
                  <a:pt x="171450" y="39401"/>
                  <a:pt x="171450" y="76200"/>
                </a:cubicBezTo>
                <a:cubicBezTo>
                  <a:pt x="171450" y="112999"/>
                  <a:pt x="141574" y="142875"/>
                  <a:pt x="104775" y="142875"/>
                </a:cubicBezTo>
                <a:cubicBezTo>
                  <a:pt x="67976" y="142875"/>
                  <a:pt x="38100" y="112999"/>
                  <a:pt x="38100" y="76200"/>
                </a:cubicBezTo>
                <a:close/>
                <a:moveTo>
                  <a:pt x="0" y="276225"/>
                </a:moveTo>
                <a:cubicBezTo>
                  <a:pt x="0" y="218361"/>
                  <a:pt x="46911" y="171450"/>
                  <a:pt x="104775" y="171450"/>
                </a:cubicBezTo>
                <a:cubicBezTo>
                  <a:pt x="162639" y="171450"/>
                  <a:pt x="209550" y="218361"/>
                  <a:pt x="209550" y="276225"/>
                </a:cubicBezTo>
                <a:lnTo>
                  <a:pt x="209550" y="279797"/>
                </a:lnTo>
                <a:cubicBezTo>
                  <a:pt x="209550" y="293608"/>
                  <a:pt x="198358" y="304800"/>
                  <a:pt x="184547" y="304800"/>
                </a:cubicBezTo>
                <a:lnTo>
                  <a:pt x="25003" y="304800"/>
                </a:lnTo>
                <a:cubicBezTo>
                  <a:pt x="11192" y="304800"/>
                  <a:pt x="0" y="293608"/>
                  <a:pt x="0" y="279797"/>
                </a:cubicBezTo>
                <a:lnTo>
                  <a:pt x="0" y="276225"/>
                </a:lnTo>
                <a:close/>
                <a:moveTo>
                  <a:pt x="257175" y="38100"/>
                </a:moveTo>
                <a:cubicBezTo>
                  <a:pt x="288717" y="38100"/>
                  <a:pt x="314325" y="63708"/>
                  <a:pt x="314325" y="95250"/>
                </a:cubicBezTo>
                <a:cubicBezTo>
                  <a:pt x="314325" y="126792"/>
                  <a:pt x="288717" y="152400"/>
                  <a:pt x="257175" y="152400"/>
                </a:cubicBezTo>
                <a:cubicBezTo>
                  <a:pt x="225633" y="152400"/>
                  <a:pt x="200025" y="126792"/>
                  <a:pt x="200025" y="95250"/>
                </a:cubicBezTo>
                <a:cubicBezTo>
                  <a:pt x="200025" y="63708"/>
                  <a:pt x="225633" y="38100"/>
                  <a:pt x="257175" y="38100"/>
                </a:cubicBezTo>
                <a:close/>
                <a:moveTo>
                  <a:pt x="257175" y="180975"/>
                </a:moveTo>
                <a:cubicBezTo>
                  <a:pt x="304502" y="180975"/>
                  <a:pt x="342900" y="219373"/>
                  <a:pt x="342900" y="266700"/>
                </a:cubicBezTo>
                <a:lnTo>
                  <a:pt x="342900" y="280035"/>
                </a:lnTo>
                <a:cubicBezTo>
                  <a:pt x="342900" y="293727"/>
                  <a:pt x="331827" y="304800"/>
                  <a:pt x="318135" y="304800"/>
                </a:cubicBezTo>
                <a:lnTo>
                  <a:pt x="231934" y="304800"/>
                </a:lnTo>
                <a:cubicBezTo>
                  <a:pt x="235863" y="297359"/>
                  <a:pt x="238125" y="288846"/>
                  <a:pt x="238125" y="279797"/>
                </a:cubicBezTo>
                <a:lnTo>
                  <a:pt x="238125" y="276225"/>
                </a:lnTo>
                <a:cubicBezTo>
                  <a:pt x="238125" y="245566"/>
                  <a:pt x="227767" y="217349"/>
                  <a:pt x="210443" y="194846"/>
                </a:cubicBezTo>
                <a:cubicBezTo>
                  <a:pt x="223897" y="186095"/>
                  <a:pt x="239970" y="180975"/>
                  <a:pt x="257175" y="180975"/>
                </a:cubicBezTo>
                <a:close/>
              </a:path>
            </a:pathLst>
          </a:custGeom>
          <a:solidFill>
            <a:srgbClr val="3341B8"/>
          </a:solidFill>
          <a:ln/>
        </p:spPr>
      </p:sp>
      <p:sp>
        <p:nvSpPr>
          <p:cNvPr id="15" name="Text 10"/>
          <p:cNvSpPr/>
          <p:nvPr/>
        </p:nvSpPr>
        <p:spPr>
          <a:xfrm>
            <a:off x="3530600" y="3835400"/>
            <a:ext cx="11303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10000"/>
              </a:lnSpc>
              <a:buNone/>
            </a:pPr>
            <a:r>
              <a:rPr lang="en-US" sz="1200" b="1" dirty="0">
                <a:solidFill>
                  <a:srgbClr val="34385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Peers (5)</a:t>
            </a:r>
            <a:endParaRPr lang="en-US" sz="1600" dirty="0"/>
          </a:p>
        </p:txBody>
      </p:sp>
      <p:sp>
        <p:nvSpPr>
          <p:cNvPr id="16" name="Shape 11"/>
          <p:cNvSpPr/>
          <p:nvPr/>
        </p:nvSpPr>
        <p:spPr>
          <a:xfrm>
            <a:off x="7784108" y="3492500"/>
            <a:ext cx="266700" cy="304800"/>
          </a:xfrm>
          <a:custGeom>
            <a:avLst/>
            <a:gdLst/>
            <a:ahLst/>
            <a:cxnLst/>
            <a:rect l="l" t="t" r="r" b="b"/>
            <a:pathLst>
              <a:path w="266700" h="304800">
                <a:moveTo>
                  <a:pt x="133350" y="4763"/>
                </a:moveTo>
                <a:cubicBezTo>
                  <a:pt x="93923" y="4763"/>
                  <a:pt x="61913" y="36773"/>
                  <a:pt x="61912" y="76200"/>
                </a:cubicBezTo>
                <a:cubicBezTo>
                  <a:pt x="61912" y="115627"/>
                  <a:pt x="93923" y="147638"/>
                  <a:pt x="133350" y="147638"/>
                </a:cubicBezTo>
                <a:cubicBezTo>
                  <a:pt x="172777" y="147638"/>
                  <a:pt x="204787" y="115627"/>
                  <a:pt x="204787" y="76200"/>
                </a:cubicBezTo>
                <a:cubicBezTo>
                  <a:pt x="204787" y="36773"/>
                  <a:pt x="172777" y="4763"/>
                  <a:pt x="133350" y="4763"/>
                </a:cubicBezTo>
                <a:close/>
                <a:moveTo>
                  <a:pt x="169069" y="190976"/>
                </a:moveTo>
                <a:cubicBezTo>
                  <a:pt x="165854" y="190679"/>
                  <a:pt x="162520" y="190500"/>
                  <a:pt x="159187" y="190500"/>
                </a:cubicBezTo>
                <a:lnTo>
                  <a:pt x="107454" y="190500"/>
                </a:lnTo>
                <a:cubicBezTo>
                  <a:pt x="104120" y="190500"/>
                  <a:pt x="100846" y="190679"/>
                  <a:pt x="97572" y="190976"/>
                </a:cubicBezTo>
                <a:lnTo>
                  <a:pt x="97572" y="231160"/>
                </a:lnTo>
                <a:cubicBezTo>
                  <a:pt x="107394" y="235684"/>
                  <a:pt x="114240" y="245626"/>
                  <a:pt x="114240" y="257115"/>
                </a:cubicBezTo>
                <a:cubicBezTo>
                  <a:pt x="114240" y="272891"/>
                  <a:pt x="101441" y="285690"/>
                  <a:pt x="85665" y="285690"/>
                </a:cubicBezTo>
                <a:cubicBezTo>
                  <a:pt x="69890" y="285690"/>
                  <a:pt x="57090" y="272891"/>
                  <a:pt x="57090" y="257115"/>
                </a:cubicBezTo>
                <a:cubicBezTo>
                  <a:pt x="57090" y="245566"/>
                  <a:pt x="63937" y="235625"/>
                  <a:pt x="73759" y="231160"/>
                </a:cubicBezTo>
                <a:lnTo>
                  <a:pt x="73759" y="196394"/>
                </a:lnTo>
                <a:cubicBezTo>
                  <a:pt x="36314" y="210145"/>
                  <a:pt x="9525" y="246221"/>
                  <a:pt x="9525" y="288488"/>
                </a:cubicBezTo>
                <a:cubicBezTo>
                  <a:pt x="9525" y="297478"/>
                  <a:pt x="16847" y="304800"/>
                  <a:pt x="25837" y="304800"/>
                </a:cubicBezTo>
                <a:lnTo>
                  <a:pt x="240804" y="304800"/>
                </a:lnTo>
                <a:cubicBezTo>
                  <a:pt x="249793" y="304800"/>
                  <a:pt x="257115" y="297478"/>
                  <a:pt x="257115" y="288488"/>
                </a:cubicBezTo>
                <a:cubicBezTo>
                  <a:pt x="257115" y="246221"/>
                  <a:pt x="230326" y="210205"/>
                  <a:pt x="192822" y="196453"/>
                </a:cubicBezTo>
                <a:lnTo>
                  <a:pt x="192822" y="218718"/>
                </a:lnTo>
                <a:cubicBezTo>
                  <a:pt x="206692" y="223599"/>
                  <a:pt x="216634" y="236875"/>
                  <a:pt x="216634" y="252413"/>
                </a:cubicBezTo>
                <a:lnTo>
                  <a:pt x="216634" y="271463"/>
                </a:lnTo>
                <a:cubicBezTo>
                  <a:pt x="216634" y="278011"/>
                  <a:pt x="211276" y="283369"/>
                  <a:pt x="204728" y="283369"/>
                </a:cubicBezTo>
                <a:cubicBezTo>
                  <a:pt x="198180" y="283369"/>
                  <a:pt x="192822" y="278011"/>
                  <a:pt x="192822" y="271463"/>
                </a:cubicBezTo>
                <a:lnTo>
                  <a:pt x="192822" y="252413"/>
                </a:lnTo>
                <a:cubicBezTo>
                  <a:pt x="192822" y="245864"/>
                  <a:pt x="187464" y="240506"/>
                  <a:pt x="180915" y="240506"/>
                </a:cubicBezTo>
                <a:cubicBezTo>
                  <a:pt x="174367" y="240506"/>
                  <a:pt x="169009" y="245864"/>
                  <a:pt x="169009" y="252413"/>
                </a:cubicBezTo>
                <a:lnTo>
                  <a:pt x="169009" y="271463"/>
                </a:lnTo>
                <a:cubicBezTo>
                  <a:pt x="169009" y="278011"/>
                  <a:pt x="163651" y="283369"/>
                  <a:pt x="157103" y="283369"/>
                </a:cubicBezTo>
                <a:cubicBezTo>
                  <a:pt x="150555" y="283369"/>
                  <a:pt x="145197" y="278011"/>
                  <a:pt x="145197" y="271463"/>
                </a:cubicBezTo>
                <a:lnTo>
                  <a:pt x="145197" y="252413"/>
                </a:lnTo>
                <a:cubicBezTo>
                  <a:pt x="145197" y="236875"/>
                  <a:pt x="155138" y="223659"/>
                  <a:pt x="169009" y="218718"/>
                </a:cubicBezTo>
                <a:lnTo>
                  <a:pt x="169009" y="190976"/>
                </a:lnTo>
                <a:close/>
              </a:path>
            </a:pathLst>
          </a:custGeom>
          <a:solidFill>
            <a:srgbClr val="3341B8"/>
          </a:solidFill>
          <a:ln/>
        </p:spPr>
      </p:sp>
      <p:sp>
        <p:nvSpPr>
          <p:cNvPr id="17" name="Text 12"/>
          <p:cNvSpPr/>
          <p:nvPr/>
        </p:nvSpPr>
        <p:spPr>
          <a:xfrm>
            <a:off x="7173714" y="3835400"/>
            <a:ext cx="14859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10000"/>
              </a:lnSpc>
              <a:buNone/>
            </a:pPr>
            <a:r>
              <a:rPr lang="en-US" sz="1200" b="1" dirty="0">
                <a:solidFill>
                  <a:srgbClr val="34385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Therapists (2)</a:t>
            </a:r>
            <a:endParaRPr lang="en-US" sz="1600" dirty="0"/>
          </a:p>
        </p:txBody>
      </p:sp>
      <p:sp>
        <p:nvSpPr>
          <p:cNvPr id="18" name="Shape 13"/>
          <p:cNvSpPr/>
          <p:nvPr/>
        </p:nvSpPr>
        <p:spPr>
          <a:xfrm>
            <a:off x="6525220" y="2844800"/>
            <a:ext cx="266700" cy="304800"/>
          </a:xfrm>
          <a:custGeom>
            <a:avLst/>
            <a:gdLst/>
            <a:ahLst/>
            <a:cxnLst/>
            <a:rect l="l" t="t" r="r" b="b"/>
            <a:pathLst>
              <a:path w="266700" h="304800">
                <a:moveTo>
                  <a:pt x="133350" y="147638"/>
                </a:moveTo>
                <a:cubicBezTo>
                  <a:pt x="93923" y="147638"/>
                  <a:pt x="61913" y="115627"/>
                  <a:pt x="61912" y="76200"/>
                </a:cubicBezTo>
                <a:cubicBezTo>
                  <a:pt x="61912" y="36773"/>
                  <a:pt x="93923" y="4763"/>
                  <a:pt x="133350" y="4763"/>
                </a:cubicBezTo>
                <a:cubicBezTo>
                  <a:pt x="172777" y="4763"/>
                  <a:pt x="204787" y="36773"/>
                  <a:pt x="204787" y="76200"/>
                </a:cubicBezTo>
                <a:cubicBezTo>
                  <a:pt x="204787" y="115627"/>
                  <a:pt x="172777" y="147638"/>
                  <a:pt x="133350" y="147638"/>
                </a:cubicBezTo>
                <a:close/>
                <a:moveTo>
                  <a:pt x="115193" y="180975"/>
                </a:moveTo>
                <a:lnTo>
                  <a:pt x="151507" y="180975"/>
                </a:lnTo>
                <a:cubicBezTo>
                  <a:pt x="157282" y="180975"/>
                  <a:pt x="161925" y="185618"/>
                  <a:pt x="161925" y="191393"/>
                </a:cubicBezTo>
                <a:cubicBezTo>
                  <a:pt x="161925" y="193893"/>
                  <a:pt x="161032" y="196275"/>
                  <a:pt x="159425" y="198180"/>
                </a:cubicBezTo>
                <a:lnTo>
                  <a:pt x="143113" y="217230"/>
                </a:lnTo>
                <a:lnTo>
                  <a:pt x="161568" y="285750"/>
                </a:lnTo>
                <a:lnTo>
                  <a:pt x="161925" y="285750"/>
                </a:lnTo>
                <a:lnTo>
                  <a:pt x="182523" y="203299"/>
                </a:lnTo>
                <a:cubicBezTo>
                  <a:pt x="183833" y="198120"/>
                  <a:pt x="189131" y="194965"/>
                  <a:pt x="194131" y="196870"/>
                </a:cubicBezTo>
                <a:cubicBezTo>
                  <a:pt x="230981" y="210919"/>
                  <a:pt x="257175" y="246638"/>
                  <a:pt x="257175" y="288429"/>
                </a:cubicBezTo>
                <a:cubicBezTo>
                  <a:pt x="257175" y="297418"/>
                  <a:pt x="249853" y="304740"/>
                  <a:pt x="240863" y="304740"/>
                </a:cubicBezTo>
                <a:lnTo>
                  <a:pt x="25837" y="304800"/>
                </a:lnTo>
                <a:cubicBezTo>
                  <a:pt x="16847" y="304800"/>
                  <a:pt x="9525" y="297478"/>
                  <a:pt x="9525" y="288488"/>
                </a:cubicBezTo>
                <a:cubicBezTo>
                  <a:pt x="9525" y="246698"/>
                  <a:pt x="35719" y="210979"/>
                  <a:pt x="72569" y="196929"/>
                </a:cubicBezTo>
                <a:cubicBezTo>
                  <a:pt x="77569" y="195024"/>
                  <a:pt x="82868" y="198180"/>
                  <a:pt x="84177" y="203359"/>
                </a:cubicBezTo>
                <a:lnTo>
                  <a:pt x="104775" y="285810"/>
                </a:lnTo>
                <a:lnTo>
                  <a:pt x="105132" y="285810"/>
                </a:lnTo>
                <a:lnTo>
                  <a:pt x="123587" y="217289"/>
                </a:lnTo>
                <a:lnTo>
                  <a:pt x="107275" y="198239"/>
                </a:lnTo>
                <a:cubicBezTo>
                  <a:pt x="105668" y="196334"/>
                  <a:pt x="104775" y="193953"/>
                  <a:pt x="104775" y="191453"/>
                </a:cubicBezTo>
                <a:cubicBezTo>
                  <a:pt x="104775" y="185678"/>
                  <a:pt x="109418" y="181035"/>
                  <a:pt x="115193" y="181035"/>
                </a:cubicBezTo>
                <a:close/>
              </a:path>
            </a:pathLst>
          </a:custGeom>
          <a:solidFill>
            <a:srgbClr val="3341B8"/>
          </a:solidFill>
          <a:ln/>
        </p:spPr>
      </p:sp>
      <p:sp>
        <p:nvSpPr>
          <p:cNvPr id="19" name="Text 14"/>
          <p:cNvSpPr/>
          <p:nvPr/>
        </p:nvSpPr>
        <p:spPr>
          <a:xfrm>
            <a:off x="6014839" y="3187700"/>
            <a:ext cx="12827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10000"/>
              </a:lnSpc>
              <a:buNone/>
            </a:pPr>
            <a:r>
              <a:rPr lang="en-US" sz="1200" b="1" dirty="0">
                <a:solidFill>
                  <a:srgbClr val="34385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Parents (2)</a:t>
            </a:r>
            <a:endParaRPr lang="en-US" sz="1600" dirty="0"/>
          </a:p>
        </p:txBody>
      </p:sp>
      <p:sp>
        <p:nvSpPr>
          <p:cNvPr id="20" name="Text 15"/>
          <p:cNvSpPr/>
          <p:nvPr/>
        </p:nvSpPr>
        <p:spPr>
          <a:xfrm>
            <a:off x="0" y="5842000"/>
            <a:ext cx="12192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30000"/>
              </a:lnSpc>
              <a:buNone/>
            </a:pPr>
            <a:r>
              <a:rPr lang="en-US" sz="1600" b="1" dirty="0">
                <a:solidFill>
                  <a:srgbClr val="34385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70% consensus required for any major action, ensuring protection against unilateral decisions.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3F4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7:28-d2nfa018bjvh7rlj0eug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233275" cy="6881495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8-27-20:07:28-d2nfa018bjvh7rlj0et0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30850"/>
            <a:ext cx="1684020" cy="1327150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8-27-20:07:28-d2nfa018bjvh7rlj0eu0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6180" y="0"/>
            <a:ext cx="2116455" cy="2286000"/>
          </a:xfrm>
          <a:prstGeom prst="rect">
            <a:avLst/>
          </a:prstGeom>
        </p:spPr>
      </p:pic>
      <p:pic>
        <p:nvPicPr>
          <p:cNvPr id="5" name="Image 3" descr="https://kimi-web-img.moonshot.cn/img/img.freepik.com/4a4cd901c6764cac839201c9966db018e31aab39.jpg">    </p:cNvPr>
          <p:cNvPicPr>
            <a:picLocks noChangeAspect="1"/>
          </p:cNvPicPr>
          <p:nvPr/>
        </p:nvPicPr>
        <p:blipFill>
          <a:blip r:embed="rId4"/>
          <a:srcRect l="0" r="0" t="3771" b="3771"/>
          <a:stretch/>
        </p:blipFill>
        <p:spPr>
          <a:xfrm>
            <a:off x="254000" y="254000"/>
            <a:ext cx="5842000" cy="4064000"/>
          </a:xfrm>
          <a:prstGeom prst="roundRect">
            <a:avLst>
              <a:gd name="adj" fmla="val 2500"/>
            </a:avLst>
          </a:prstGeom>
        </p:spPr>
      </p:pic>
      <p:sp>
        <p:nvSpPr>
          <p:cNvPr id="6" name="Text 0"/>
          <p:cNvSpPr/>
          <p:nvPr/>
        </p:nvSpPr>
        <p:spPr>
          <a:xfrm>
            <a:off x="6502400" y="254000"/>
            <a:ext cx="59436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00000"/>
              </a:lnSpc>
              <a:buNone/>
            </a:pPr>
            <a:r>
              <a:rPr lang="en-US" sz="3000" b="1" dirty="0">
                <a:solidFill>
                  <a:srgbClr val="3341B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Recovery Protocols</a:t>
            </a:r>
            <a:endParaRPr lang="en-US" sz="1600" dirty="0"/>
          </a:p>
        </p:txBody>
      </p:sp>
      <p:sp>
        <p:nvSpPr>
          <p:cNvPr id="7" name="Text 1"/>
          <p:cNvSpPr/>
          <p:nvPr/>
        </p:nvSpPr>
        <p:spPr>
          <a:xfrm>
            <a:off x="6502400" y="762000"/>
            <a:ext cx="59436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20000"/>
              </a:lnSpc>
              <a:buNone/>
            </a:pPr>
            <a:r>
              <a:rPr lang="en-US" sz="2000" dirty="0">
                <a:solidFill>
                  <a:srgbClr val="6052C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Systematic Trust Rebuilding</a:t>
            </a:r>
            <a:endParaRPr lang="en-US" sz="1600" dirty="0"/>
          </a:p>
        </p:txBody>
      </p:sp>
      <p:sp>
        <p:nvSpPr>
          <p:cNvPr id="8" name="Shape 2"/>
          <p:cNvSpPr/>
          <p:nvPr/>
        </p:nvSpPr>
        <p:spPr>
          <a:xfrm>
            <a:off x="6502400" y="2616200"/>
            <a:ext cx="406400" cy="406400"/>
          </a:xfrm>
          <a:custGeom>
            <a:avLst/>
            <a:gdLst/>
            <a:ahLst/>
            <a:cxnLst/>
            <a:rect l="l" t="t" r="r" b="b"/>
            <a:pathLst>
              <a:path w="406400" h="406400">
                <a:moveTo>
                  <a:pt x="203200" y="0"/>
                </a:moveTo>
                <a:lnTo>
                  <a:pt x="203200" y="0"/>
                </a:lnTo>
                <a:cubicBezTo>
                  <a:pt x="315349" y="0"/>
                  <a:pt x="406400" y="91051"/>
                  <a:pt x="406400" y="203200"/>
                </a:cubicBezTo>
                <a:lnTo>
                  <a:pt x="406400" y="203200"/>
                </a:lnTo>
                <a:cubicBezTo>
                  <a:pt x="406400" y="315349"/>
                  <a:pt x="315349" y="406400"/>
                  <a:pt x="203200" y="406400"/>
                </a:cubicBezTo>
                <a:lnTo>
                  <a:pt x="203200" y="406400"/>
                </a:lnTo>
                <a:cubicBezTo>
                  <a:pt x="91051" y="406400"/>
                  <a:pt x="0" y="315349"/>
                  <a:pt x="0" y="203200"/>
                </a:cubicBezTo>
                <a:lnTo>
                  <a:pt x="0" y="203200"/>
                </a:lnTo>
                <a:cubicBezTo>
                  <a:pt x="0" y="91051"/>
                  <a:pt x="91051" y="0"/>
                  <a:pt x="203200" y="0"/>
                </a:cubicBezTo>
                <a:close/>
              </a:path>
            </a:pathLst>
          </a:custGeom>
          <a:solidFill>
            <a:srgbClr val="4D5EFF">
              <a:alpha val="20000"/>
            </a:srgbClr>
          </a:solidFill>
          <a:ln/>
        </p:spPr>
      </p:sp>
      <p:sp>
        <p:nvSpPr>
          <p:cNvPr id="9" name="Text 3"/>
          <p:cNvSpPr/>
          <p:nvPr/>
        </p:nvSpPr>
        <p:spPr>
          <a:xfrm>
            <a:off x="6248400" y="2616200"/>
            <a:ext cx="9144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20000"/>
              </a:lnSpc>
              <a:buNone/>
            </a:pPr>
            <a:r>
              <a:rPr lang="en-US" sz="1400" b="1" dirty="0">
                <a:solidFill>
                  <a:srgbClr val="4D5E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</a:t>
            </a:r>
            <a:endParaRPr lang="en-US" sz="1600" dirty="0"/>
          </a:p>
        </p:txBody>
      </p:sp>
      <p:sp>
        <p:nvSpPr>
          <p:cNvPr id="10" name="Text 4"/>
          <p:cNvSpPr/>
          <p:nvPr/>
        </p:nvSpPr>
        <p:spPr>
          <a:xfrm>
            <a:off x="7061200" y="2667000"/>
            <a:ext cx="38608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34385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Acknowledge the violation genuinely.</a:t>
            </a:r>
            <a:endParaRPr lang="en-US" sz="1600" dirty="0"/>
          </a:p>
        </p:txBody>
      </p:sp>
      <p:sp>
        <p:nvSpPr>
          <p:cNvPr id="11" name="Shape 5"/>
          <p:cNvSpPr/>
          <p:nvPr/>
        </p:nvSpPr>
        <p:spPr>
          <a:xfrm>
            <a:off x="6502400" y="3175000"/>
            <a:ext cx="406400" cy="406400"/>
          </a:xfrm>
          <a:custGeom>
            <a:avLst/>
            <a:gdLst/>
            <a:ahLst/>
            <a:cxnLst/>
            <a:rect l="l" t="t" r="r" b="b"/>
            <a:pathLst>
              <a:path w="406400" h="406400">
                <a:moveTo>
                  <a:pt x="203200" y="0"/>
                </a:moveTo>
                <a:lnTo>
                  <a:pt x="203200" y="0"/>
                </a:lnTo>
                <a:cubicBezTo>
                  <a:pt x="315349" y="0"/>
                  <a:pt x="406400" y="91051"/>
                  <a:pt x="406400" y="203200"/>
                </a:cubicBezTo>
                <a:lnTo>
                  <a:pt x="406400" y="203200"/>
                </a:lnTo>
                <a:cubicBezTo>
                  <a:pt x="406400" y="315349"/>
                  <a:pt x="315349" y="406400"/>
                  <a:pt x="203200" y="406400"/>
                </a:cubicBezTo>
                <a:lnTo>
                  <a:pt x="203200" y="406400"/>
                </a:lnTo>
                <a:cubicBezTo>
                  <a:pt x="91051" y="406400"/>
                  <a:pt x="0" y="315349"/>
                  <a:pt x="0" y="203200"/>
                </a:cubicBezTo>
                <a:lnTo>
                  <a:pt x="0" y="203200"/>
                </a:lnTo>
                <a:cubicBezTo>
                  <a:pt x="0" y="91051"/>
                  <a:pt x="91051" y="0"/>
                  <a:pt x="203200" y="0"/>
                </a:cubicBezTo>
                <a:close/>
              </a:path>
            </a:pathLst>
          </a:custGeom>
          <a:solidFill>
            <a:srgbClr val="4D5EFF">
              <a:alpha val="20000"/>
            </a:srgbClr>
          </a:solidFill>
          <a:ln/>
        </p:spPr>
      </p:sp>
      <p:sp>
        <p:nvSpPr>
          <p:cNvPr id="12" name="Text 6"/>
          <p:cNvSpPr/>
          <p:nvPr/>
        </p:nvSpPr>
        <p:spPr>
          <a:xfrm>
            <a:off x="6248400" y="3175000"/>
            <a:ext cx="9144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20000"/>
              </a:lnSpc>
              <a:buNone/>
            </a:pPr>
            <a:r>
              <a:rPr lang="en-US" sz="1400" b="1" dirty="0">
                <a:solidFill>
                  <a:srgbClr val="4D5E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</a:t>
            </a:r>
            <a:endParaRPr lang="en-US" sz="1600" dirty="0"/>
          </a:p>
        </p:txBody>
      </p:sp>
      <p:sp>
        <p:nvSpPr>
          <p:cNvPr id="13" name="Text 7"/>
          <p:cNvSpPr/>
          <p:nvPr/>
        </p:nvSpPr>
        <p:spPr>
          <a:xfrm>
            <a:off x="7061200" y="3225800"/>
            <a:ext cx="43053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34385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Apologize sincerely and return full control.</a:t>
            </a:r>
            <a:endParaRPr lang="en-US" sz="1600" dirty="0"/>
          </a:p>
        </p:txBody>
      </p:sp>
      <p:sp>
        <p:nvSpPr>
          <p:cNvPr id="14" name="Shape 8"/>
          <p:cNvSpPr/>
          <p:nvPr/>
        </p:nvSpPr>
        <p:spPr>
          <a:xfrm>
            <a:off x="6502400" y="3733800"/>
            <a:ext cx="406400" cy="406400"/>
          </a:xfrm>
          <a:custGeom>
            <a:avLst/>
            <a:gdLst/>
            <a:ahLst/>
            <a:cxnLst/>
            <a:rect l="l" t="t" r="r" b="b"/>
            <a:pathLst>
              <a:path w="406400" h="406400">
                <a:moveTo>
                  <a:pt x="203200" y="0"/>
                </a:moveTo>
                <a:lnTo>
                  <a:pt x="203200" y="0"/>
                </a:lnTo>
                <a:cubicBezTo>
                  <a:pt x="315349" y="0"/>
                  <a:pt x="406400" y="91051"/>
                  <a:pt x="406400" y="203200"/>
                </a:cubicBezTo>
                <a:lnTo>
                  <a:pt x="406400" y="203200"/>
                </a:lnTo>
                <a:cubicBezTo>
                  <a:pt x="406400" y="315349"/>
                  <a:pt x="315349" y="406400"/>
                  <a:pt x="203200" y="406400"/>
                </a:cubicBezTo>
                <a:lnTo>
                  <a:pt x="203200" y="406400"/>
                </a:lnTo>
                <a:cubicBezTo>
                  <a:pt x="91051" y="406400"/>
                  <a:pt x="0" y="315349"/>
                  <a:pt x="0" y="203200"/>
                </a:cubicBezTo>
                <a:lnTo>
                  <a:pt x="0" y="203200"/>
                </a:lnTo>
                <a:cubicBezTo>
                  <a:pt x="0" y="91051"/>
                  <a:pt x="91051" y="0"/>
                  <a:pt x="203200" y="0"/>
                </a:cubicBezTo>
                <a:close/>
              </a:path>
            </a:pathLst>
          </a:custGeom>
          <a:solidFill>
            <a:srgbClr val="4D5EFF">
              <a:alpha val="20000"/>
            </a:srgbClr>
          </a:solidFill>
          <a:ln/>
        </p:spPr>
      </p:sp>
      <p:sp>
        <p:nvSpPr>
          <p:cNvPr id="15" name="Text 9"/>
          <p:cNvSpPr/>
          <p:nvPr/>
        </p:nvSpPr>
        <p:spPr>
          <a:xfrm>
            <a:off x="6248400" y="3733800"/>
            <a:ext cx="9144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20000"/>
              </a:lnSpc>
              <a:buNone/>
            </a:pPr>
            <a:r>
              <a:rPr lang="en-US" sz="1400" b="1" dirty="0">
                <a:solidFill>
                  <a:srgbClr val="4D5E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</a:t>
            </a:r>
            <a:endParaRPr lang="en-US" sz="1600" dirty="0"/>
          </a:p>
        </p:txBody>
      </p:sp>
      <p:sp>
        <p:nvSpPr>
          <p:cNvPr id="16" name="Text 10"/>
          <p:cNvSpPr/>
          <p:nvPr/>
        </p:nvSpPr>
        <p:spPr>
          <a:xfrm>
            <a:off x="7061200" y="3784600"/>
            <a:ext cx="39751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34385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Rebuild trust slowly at the child's pace.</a:t>
            </a:r>
            <a:endParaRPr lang="en-US" sz="1600" dirty="0"/>
          </a:p>
        </p:txBody>
      </p:sp>
      <p:sp>
        <p:nvSpPr>
          <p:cNvPr id="17" name="Shape 11"/>
          <p:cNvSpPr/>
          <p:nvPr/>
        </p:nvSpPr>
        <p:spPr>
          <a:xfrm>
            <a:off x="6502400" y="4292600"/>
            <a:ext cx="406400" cy="406400"/>
          </a:xfrm>
          <a:custGeom>
            <a:avLst/>
            <a:gdLst/>
            <a:ahLst/>
            <a:cxnLst/>
            <a:rect l="l" t="t" r="r" b="b"/>
            <a:pathLst>
              <a:path w="406400" h="406400">
                <a:moveTo>
                  <a:pt x="203200" y="0"/>
                </a:moveTo>
                <a:lnTo>
                  <a:pt x="203200" y="0"/>
                </a:lnTo>
                <a:cubicBezTo>
                  <a:pt x="315349" y="0"/>
                  <a:pt x="406400" y="91051"/>
                  <a:pt x="406400" y="203200"/>
                </a:cubicBezTo>
                <a:lnTo>
                  <a:pt x="406400" y="203200"/>
                </a:lnTo>
                <a:cubicBezTo>
                  <a:pt x="406400" y="315349"/>
                  <a:pt x="315349" y="406400"/>
                  <a:pt x="203200" y="406400"/>
                </a:cubicBezTo>
                <a:lnTo>
                  <a:pt x="203200" y="406400"/>
                </a:lnTo>
                <a:cubicBezTo>
                  <a:pt x="91051" y="406400"/>
                  <a:pt x="0" y="315349"/>
                  <a:pt x="0" y="203200"/>
                </a:cubicBezTo>
                <a:lnTo>
                  <a:pt x="0" y="203200"/>
                </a:lnTo>
                <a:cubicBezTo>
                  <a:pt x="0" y="91051"/>
                  <a:pt x="91051" y="0"/>
                  <a:pt x="203200" y="0"/>
                </a:cubicBezTo>
                <a:close/>
              </a:path>
            </a:pathLst>
          </a:custGeom>
          <a:solidFill>
            <a:srgbClr val="4D5EFF">
              <a:alpha val="20000"/>
            </a:srgbClr>
          </a:solidFill>
          <a:ln/>
        </p:spPr>
      </p:sp>
      <p:sp>
        <p:nvSpPr>
          <p:cNvPr id="18" name="Text 12"/>
          <p:cNvSpPr/>
          <p:nvPr/>
        </p:nvSpPr>
        <p:spPr>
          <a:xfrm>
            <a:off x="6248400" y="4292600"/>
            <a:ext cx="9144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20000"/>
              </a:lnSpc>
              <a:buNone/>
            </a:pPr>
            <a:r>
              <a:rPr lang="en-US" sz="1400" b="1" dirty="0">
                <a:solidFill>
                  <a:srgbClr val="4D5E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4</a:t>
            </a:r>
            <a:endParaRPr lang="en-US" sz="1600" dirty="0"/>
          </a:p>
        </p:txBody>
      </p:sp>
      <p:sp>
        <p:nvSpPr>
          <p:cNvPr id="19" name="Text 13"/>
          <p:cNvSpPr/>
          <p:nvPr/>
        </p:nvSpPr>
        <p:spPr>
          <a:xfrm>
            <a:off x="7061200" y="4343400"/>
            <a:ext cx="39751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34385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Document to prevent future violations.</a:t>
            </a:r>
            <a:endParaRPr lang="en-US" sz="1600" dirty="0"/>
          </a:p>
        </p:txBody>
      </p:sp>
      <p:sp>
        <p:nvSpPr>
          <p:cNvPr id="20" name="Text 14"/>
          <p:cNvSpPr/>
          <p:nvPr/>
        </p:nvSpPr>
        <p:spPr>
          <a:xfrm>
            <a:off x="6502400" y="1320800"/>
            <a:ext cx="5435600" cy="990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40000"/>
              </a:lnSpc>
              <a:buNone/>
            </a:pPr>
            <a:r>
              <a:rPr lang="en-US" sz="1600" dirty="0">
                <a:solidFill>
                  <a:srgbClr val="34385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If a boundary violation occurs, a clear protocol is activated to restore user sovereignty and rebuild trust in a child-directed manner.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1D31E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7:28-d2nfa018bjvh7rlj0eug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635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23545" y="3815080"/>
            <a:ext cx="5547360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3200" dirty="0">
                <a:solidFill>
                  <a:srgbClr val="1D31E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Development &amp; Access</a:t>
            </a:r>
            <a:endParaRPr lang="en-US" sz="1600" dirty="0"/>
          </a:p>
        </p:txBody>
      </p:sp>
      <p:pic>
        <p:nvPicPr>
          <p:cNvPr id="4" name="Image 1" descr="https://kimi-img.moonshot.cn/pub/slides/slides_tmpl/image/25-08-27-20:07:28-d2nfa018bjvh7rlj0f60.png">    </p:cNvPr>
          <p:cNvPicPr>
            <a:picLocks noChangeAspect="1"/>
          </p:cNvPicPr>
          <p:nvPr/>
        </p:nvPicPr>
        <p:blipFill>
          <a:blip r:embed="rId2">
            <a:alphaModFix amt="23000"/>
          </a:blip>
          <a:stretch>
            <a:fillRect/>
          </a:stretch>
        </p:blipFill>
        <p:spPr>
          <a:xfrm flipH="1" rot="5400000">
            <a:off x="8475980" y="2972435"/>
            <a:ext cx="1301115" cy="976630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1874550" y="1562096"/>
            <a:ext cx="2284095" cy="233553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6" name="Text 2"/>
          <p:cNvSpPr/>
          <p:nvPr/>
        </p:nvSpPr>
        <p:spPr>
          <a:xfrm>
            <a:off x="1874550" y="1562096"/>
            <a:ext cx="2284095" cy="23355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ct val="110000"/>
              </a:lnSpc>
              <a:buNone/>
            </a:pPr>
            <a:r>
              <a:rPr lang="en-US" sz="13800" dirty="0">
                <a:solidFill>
                  <a:srgbClr val="1D31E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06</a:t>
            </a:r>
            <a:endParaRPr lang="en-US" sz="1600" dirty="0"/>
          </a:p>
        </p:txBody>
      </p:sp>
      <p:pic>
        <p:nvPicPr>
          <p:cNvPr id="7" name="Image 2" descr="https://kimi-img.moonshot.cn/pub/slides/slides_tmpl/image/25-08-27-20:07:28-d2nfa018bjvh7rlj0f70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1385" y="1950085"/>
            <a:ext cx="4074795" cy="3778250"/>
          </a:xfrm>
          <a:prstGeom prst="rect">
            <a:avLst/>
          </a:prstGeom>
        </p:spPr>
      </p:pic>
      <p:pic>
        <p:nvPicPr>
          <p:cNvPr id="8" name="Image 3" descr="https://kimi-img.moonshot.cn/pub/slides/slides_tmpl/image/25-08-27-20:07:28-d2nfa018bjvh7rlj0eu0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76180" y="0"/>
            <a:ext cx="2116455" cy="2286000"/>
          </a:xfrm>
          <a:prstGeom prst="rect">
            <a:avLst/>
          </a:prstGeom>
        </p:spPr>
      </p:pic>
      <p:pic>
        <p:nvPicPr>
          <p:cNvPr id="9" name="Image 4" descr="https://kimi-img.moonshot.cn/pub/slides/slides_tmpl/image/25-08-27-20:07:28-d2nfa018bjvh7rlj0et0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530850"/>
            <a:ext cx="1684020" cy="1327150"/>
          </a:xfrm>
          <a:prstGeom prst="rect">
            <a:avLst/>
          </a:prstGeom>
        </p:spPr>
      </p:pic>
    </p:spTree>
  </p:cSld>
  <p:clrMapOvr>
    <a:masterClrMapping/>
  </p:clrMapOvr>
  <p:transition>
    <p:fade/>
    <p:spd val="med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3F4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7:28-d2nfa018bjvh7rlj0eug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233275" cy="6881495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8-27-20:07:28-d2nfa018bjvh7rlj0et0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30850"/>
            <a:ext cx="1684020" cy="1327150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8-27-20:07:28-d2nfa018bjvh7rlj0eu0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6180" y="0"/>
            <a:ext cx="2116455" cy="2286000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0" y="1981200"/>
            <a:ext cx="121920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3000" b="1" dirty="0">
                <a:solidFill>
                  <a:srgbClr val="3341B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Development Roadmap</a:t>
            </a:r>
            <a:endParaRPr lang="en-US" sz="1600" dirty="0"/>
          </a:p>
        </p:txBody>
      </p:sp>
      <p:sp>
        <p:nvSpPr>
          <p:cNvPr id="6" name="Text 1"/>
          <p:cNvSpPr/>
          <p:nvPr/>
        </p:nvSpPr>
        <p:spPr>
          <a:xfrm>
            <a:off x="0" y="2489200"/>
            <a:ext cx="12192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6052C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An 18-month journey from concept to commercial device.</a:t>
            </a:r>
            <a:endParaRPr lang="en-US" sz="1600" dirty="0"/>
          </a:p>
        </p:txBody>
      </p:sp>
      <p:sp>
        <p:nvSpPr>
          <p:cNvPr id="7" name="Shape 2"/>
          <p:cNvSpPr/>
          <p:nvPr/>
        </p:nvSpPr>
        <p:spPr>
          <a:xfrm>
            <a:off x="762000" y="4064000"/>
            <a:ext cx="10668000" cy="50800"/>
          </a:xfrm>
          <a:custGeom>
            <a:avLst/>
            <a:gdLst/>
            <a:ahLst/>
            <a:cxnLst/>
            <a:rect l="l" t="t" r="r" b="b"/>
            <a:pathLst>
              <a:path w="10668000" h="50800">
                <a:moveTo>
                  <a:pt x="0" y="0"/>
                </a:moveTo>
                <a:lnTo>
                  <a:pt x="10668000" y="0"/>
                </a:lnTo>
                <a:lnTo>
                  <a:pt x="106680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solidFill>
            <a:srgbClr val="6052C8">
              <a:alpha val="30196"/>
            </a:srgbClr>
          </a:solidFill>
          <a:ln/>
        </p:spPr>
      </p:sp>
      <p:sp>
        <p:nvSpPr>
          <p:cNvPr id="8" name="Shape 3"/>
          <p:cNvSpPr/>
          <p:nvPr/>
        </p:nvSpPr>
        <p:spPr>
          <a:xfrm>
            <a:off x="762000" y="4064000"/>
            <a:ext cx="3860800" cy="50800"/>
          </a:xfrm>
          <a:custGeom>
            <a:avLst/>
            <a:gdLst/>
            <a:ahLst/>
            <a:cxnLst/>
            <a:rect l="l" t="t" r="r" b="b"/>
            <a:pathLst>
              <a:path w="3860800" h="50800">
                <a:moveTo>
                  <a:pt x="0" y="0"/>
                </a:moveTo>
                <a:lnTo>
                  <a:pt x="3860800" y="0"/>
                </a:lnTo>
                <a:lnTo>
                  <a:pt x="38608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gradFill rotWithShape="1" flip="none">
            <a:gsLst>
              <a:gs pos="0">
                <a:srgbClr val="3341B8"/>
              </a:gs>
              <a:gs pos="100000">
                <a:srgbClr val="4D5EFF"/>
              </a:gs>
            </a:gsLst>
            <a:lin ang="0" scaled="1"/>
          </a:gradFill>
          <a:ln/>
        </p:spPr>
      </p:sp>
      <p:sp>
        <p:nvSpPr>
          <p:cNvPr id="9" name="Shape 4"/>
          <p:cNvSpPr/>
          <p:nvPr/>
        </p:nvSpPr>
        <p:spPr>
          <a:xfrm>
            <a:off x="2235002" y="3302000"/>
            <a:ext cx="508000" cy="508000"/>
          </a:xfrm>
          <a:custGeom>
            <a:avLst/>
            <a:gdLst/>
            <a:ahLst/>
            <a:cxnLst/>
            <a:rect l="l" t="t" r="r" b="b"/>
            <a:pathLst>
              <a:path w="508000" h="508000">
                <a:moveTo>
                  <a:pt x="254000" y="0"/>
                </a:moveTo>
                <a:lnTo>
                  <a:pt x="254000" y="0"/>
                </a:lnTo>
                <a:cubicBezTo>
                  <a:pt x="394186" y="0"/>
                  <a:pt x="508000" y="113814"/>
                  <a:pt x="508000" y="254000"/>
                </a:cubicBezTo>
                <a:lnTo>
                  <a:pt x="508000" y="254000"/>
                </a:lnTo>
                <a:cubicBezTo>
                  <a:pt x="508000" y="394186"/>
                  <a:pt x="394186" y="508000"/>
                  <a:pt x="254000" y="508000"/>
                </a:cubicBezTo>
                <a:lnTo>
                  <a:pt x="254000" y="508000"/>
                </a:lnTo>
                <a:cubicBezTo>
                  <a:pt x="113814" y="508000"/>
                  <a:pt x="0" y="394186"/>
                  <a:pt x="0" y="254000"/>
                </a:cubicBezTo>
                <a:lnTo>
                  <a:pt x="0" y="254000"/>
                </a:lnTo>
                <a:cubicBezTo>
                  <a:pt x="0" y="113814"/>
                  <a:pt x="113814" y="0"/>
                  <a:pt x="254000" y="0"/>
                </a:cubicBezTo>
                <a:close/>
              </a:path>
            </a:pathLst>
          </a:custGeom>
          <a:solidFill>
            <a:srgbClr val="3341B8"/>
          </a:solidFill>
          <a:ln w="50800">
            <a:solidFill>
              <a:srgbClr val="FFFFFF"/>
            </a:solidFill>
            <a:prstDash val="solid"/>
          </a:ln>
        </p:spPr>
      </p:sp>
      <p:sp>
        <p:nvSpPr>
          <p:cNvPr id="10" name="Text 5"/>
          <p:cNvSpPr/>
          <p:nvPr/>
        </p:nvSpPr>
        <p:spPr>
          <a:xfrm>
            <a:off x="1981002" y="3302000"/>
            <a:ext cx="10160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1</a:t>
            </a:r>
            <a:endParaRPr lang="en-US" sz="1600" dirty="0"/>
          </a:p>
        </p:txBody>
      </p:sp>
      <p:sp>
        <p:nvSpPr>
          <p:cNvPr id="11" name="Text 6"/>
          <p:cNvSpPr/>
          <p:nvPr/>
        </p:nvSpPr>
        <p:spPr>
          <a:xfrm>
            <a:off x="508000" y="4013200"/>
            <a:ext cx="4064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30000"/>
              </a:lnSpc>
              <a:buNone/>
            </a:pPr>
            <a:r>
              <a:rPr lang="en-US" sz="1600" b="1" dirty="0">
                <a:solidFill>
                  <a:srgbClr val="34385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Phase 1 (Months 1-6)</a:t>
            </a:r>
            <a:endParaRPr lang="en-US" sz="1600" dirty="0"/>
          </a:p>
        </p:txBody>
      </p:sp>
      <p:sp>
        <p:nvSpPr>
          <p:cNvPr id="12" name="Text 7"/>
          <p:cNvSpPr/>
          <p:nvPr/>
        </p:nvSpPr>
        <p:spPr>
          <a:xfrm>
            <a:off x="762000" y="4368800"/>
            <a:ext cx="3556000" cy="508000"/>
          </a:xfrm>
          <a:prstGeom prst="rect">
            <a:avLst/>
          </a:prstGeom>
          <a:noFill/>
          <a:ln/>
        </p:spPr>
        <p:txBody>
          <a:bodyPr wrap="square" lIns="101600" tIns="0" rIns="101600" bIns="0" rtlCol="0" anchor="ctr"/>
          <a:lstStyle/>
          <a:p>
            <a:pPr algn="ctr"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34385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8-channel wired proof-of-concept to validate core technology.</a:t>
            </a:r>
            <a:endParaRPr lang="en-US" sz="1600" dirty="0"/>
          </a:p>
        </p:txBody>
      </p:sp>
      <p:sp>
        <p:nvSpPr>
          <p:cNvPr id="13" name="Shape 8"/>
          <p:cNvSpPr/>
          <p:nvPr/>
        </p:nvSpPr>
        <p:spPr>
          <a:xfrm>
            <a:off x="5791002" y="3302000"/>
            <a:ext cx="508000" cy="508000"/>
          </a:xfrm>
          <a:custGeom>
            <a:avLst/>
            <a:gdLst/>
            <a:ahLst/>
            <a:cxnLst/>
            <a:rect l="l" t="t" r="r" b="b"/>
            <a:pathLst>
              <a:path w="508000" h="508000">
                <a:moveTo>
                  <a:pt x="254000" y="0"/>
                </a:moveTo>
                <a:lnTo>
                  <a:pt x="254000" y="0"/>
                </a:lnTo>
                <a:cubicBezTo>
                  <a:pt x="394186" y="0"/>
                  <a:pt x="508000" y="113814"/>
                  <a:pt x="508000" y="254000"/>
                </a:cubicBezTo>
                <a:lnTo>
                  <a:pt x="508000" y="254000"/>
                </a:lnTo>
                <a:cubicBezTo>
                  <a:pt x="508000" y="394186"/>
                  <a:pt x="394186" y="508000"/>
                  <a:pt x="254000" y="508000"/>
                </a:cubicBezTo>
                <a:lnTo>
                  <a:pt x="254000" y="508000"/>
                </a:lnTo>
                <a:cubicBezTo>
                  <a:pt x="113814" y="508000"/>
                  <a:pt x="0" y="394186"/>
                  <a:pt x="0" y="254000"/>
                </a:cubicBezTo>
                <a:lnTo>
                  <a:pt x="0" y="254000"/>
                </a:lnTo>
                <a:cubicBezTo>
                  <a:pt x="0" y="113814"/>
                  <a:pt x="113814" y="0"/>
                  <a:pt x="254000" y="0"/>
                </a:cubicBezTo>
                <a:close/>
              </a:path>
            </a:pathLst>
          </a:custGeom>
          <a:solidFill>
            <a:srgbClr val="6052C8"/>
          </a:solidFill>
          <a:ln w="50800">
            <a:solidFill>
              <a:srgbClr val="FFFFFF"/>
            </a:solidFill>
            <a:prstDash val="solid"/>
          </a:ln>
        </p:spPr>
      </p:sp>
      <p:sp>
        <p:nvSpPr>
          <p:cNvPr id="14" name="Text 9"/>
          <p:cNvSpPr/>
          <p:nvPr/>
        </p:nvSpPr>
        <p:spPr>
          <a:xfrm>
            <a:off x="5537002" y="3302000"/>
            <a:ext cx="10160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2</a:t>
            </a:r>
            <a:endParaRPr lang="en-US" sz="1600" dirty="0"/>
          </a:p>
        </p:txBody>
      </p:sp>
      <p:sp>
        <p:nvSpPr>
          <p:cNvPr id="15" name="Text 10"/>
          <p:cNvSpPr/>
          <p:nvPr/>
        </p:nvSpPr>
        <p:spPr>
          <a:xfrm>
            <a:off x="4064000" y="4013200"/>
            <a:ext cx="4064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30000"/>
              </a:lnSpc>
              <a:buNone/>
            </a:pPr>
            <a:r>
              <a:rPr lang="en-US" sz="1600" b="1" dirty="0">
                <a:solidFill>
                  <a:srgbClr val="34385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Phase 2 (Months 7-12)</a:t>
            </a:r>
            <a:endParaRPr lang="en-US" sz="1600" dirty="0"/>
          </a:p>
        </p:txBody>
      </p:sp>
      <p:sp>
        <p:nvSpPr>
          <p:cNvPr id="16" name="Text 11"/>
          <p:cNvSpPr/>
          <p:nvPr/>
        </p:nvSpPr>
        <p:spPr>
          <a:xfrm>
            <a:off x="4318000" y="4368800"/>
            <a:ext cx="3556000" cy="508000"/>
          </a:xfrm>
          <a:prstGeom prst="rect">
            <a:avLst/>
          </a:prstGeom>
          <a:noFill/>
          <a:ln/>
        </p:spPr>
        <p:txBody>
          <a:bodyPr wrap="square" lIns="101600" tIns="0" rIns="101600" bIns="0" rtlCol="0" anchor="ctr"/>
          <a:lstStyle/>
          <a:p>
            <a:pPr algn="ctr"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34385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32-channel wireless system with enhanced pattern recognition.</a:t>
            </a:r>
            <a:endParaRPr lang="en-US" sz="1600" dirty="0"/>
          </a:p>
        </p:txBody>
      </p:sp>
      <p:sp>
        <p:nvSpPr>
          <p:cNvPr id="17" name="Shape 12"/>
          <p:cNvSpPr/>
          <p:nvPr/>
        </p:nvSpPr>
        <p:spPr>
          <a:xfrm>
            <a:off x="9347002" y="3302000"/>
            <a:ext cx="508000" cy="508000"/>
          </a:xfrm>
          <a:custGeom>
            <a:avLst/>
            <a:gdLst/>
            <a:ahLst/>
            <a:cxnLst/>
            <a:rect l="l" t="t" r="r" b="b"/>
            <a:pathLst>
              <a:path w="508000" h="508000">
                <a:moveTo>
                  <a:pt x="254000" y="0"/>
                </a:moveTo>
                <a:lnTo>
                  <a:pt x="254000" y="0"/>
                </a:lnTo>
                <a:cubicBezTo>
                  <a:pt x="394186" y="0"/>
                  <a:pt x="508000" y="113814"/>
                  <a:pt x="508000" y="254000"/>
                </a:cubicBezTo>
                <a:lnTo>
                  <a:pt x="508000" y="254000"/>
                </a:lnTo>
                <a:cubicBezTo>
                  <a:pt x="508000" y="394186"/>
                  <a:pt x="394186" y="508000"/>
                  <a:pt x="254000" y="508000"/>
                </a:cubicBezTo>
                <a:lnTo>
                  <a:pt x="254000" y="508000"/>
                </a:lnTo>
                <a:cubicBezTo>
                  <a:pt x="113814" y="508000"/>
                  <a:pt x="0" y="394186"/>
                  <a:pt x="0" y="254000"/>
                </a:cubicBezTo>
                <a:lnTo>
                  <a:pt x="0" y="254000"/>
                </a:lnTo>
                <a:cubicBezTo>
                  <a:pt x="0" y="113814"/>
                  <a:pt x="113814" y="0"/>
                  <a:pt x="254000" y="0"/>
                </a:cubicBezTo>
                <a:close/>
              </a:path>
            </a:pathLst>
          </a:custGeom>
          <a:solidFill>
            <a:srgbClr val="4D5EFF"/>
          </a:solidFill>
          <a:ln w="50800">
            <a:solidFill>
              <a:srgbClr val="FFFFFF"/>
            </a:solidFill>
            <a:prstDash val="solid"/>
          </a:ln>
        </p:spPr>
      </p:sp>
      <p:sp>
        <p:nvSpPr>
          <p:cNvPr id="18" name="Text 13"/>
          <p:cNvSpPr/>
          <p:nvPr/>
        </p:nvSpPr>
        <p:spPr>
          <a:xfrm>
            <a:off x="9093002" y="3302000"/>
            <a:ext cx="10160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3</a:t>
            </a:r>
            <a:endParaRPr lang="en-US" sz="1600" dirty="0"/>
          </a:p>
        </p:txBody>
      </p:sp>
      <p:sp>
        <p:nvSpPr>
          <p:cNvPr id="19" name="Text 14"/>
          <p:cNvSpPr/>
          <p:nvPr/>
        </p:nvSpPr>
        <p:spPr>
          <a:xfrm>
            <a:off x="7620000" y="4013200"/>
            <a:ext cx="4064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30000"/>
              </a:lnSpc>
              <a:buNone/>
            </a:pPr>
            <a:r>
              <a:rPr lang="en-US" sz="1600" b="1" dirty="0">
                <a:solidFill>
                  <a:srgbClr val="34385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Phase 3 (Months 13-18)</a:t>
            </a:r>
            <a:endParaRPr lang="en-US" sz="1600" dirty="0"/>
          </a:p>
        </p:txBody>
      </p:sp>
      <p:sp>
        <p:nvSpPr>
          <p:cNvPr id="20" name="Text 15"/>
          <p:cNvSpPr/>
          <p:nvPr/>
        </p:nvSpPr>
        <p:spPr>
          <a:xfrm>
            <a:off x="7874000" y="4368800"/>
            <a:ext cx="3556000" cy="508000"/>
          </a:xfrm>
          <a:prstGeom prst="rect">
            <a:avLst/>
          </a:prstGeom>
          <a:noFill/>
          <a:ln/>
        </p:spPr>
        <p:txBody>
          <a:bodyPr wrap="square" lIns="101600" tIns="0" rIns="101600" bIns="0" rtlCol="0" anchor="ctr"/>
          <a:lstStyle/>
          <a:p>
            <a:pPr algn="ctr"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34385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64-channel commercial device with full regulatory approval.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3F4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7:28-d2nfa018bjvh7rlj0eug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233275" cy="6881495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8-27-20:07:28-d2nfa018bjvh7rlj0et0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30850"/>
            <a:ext cx="1684020" cy="1327150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8-27-20:07:28-d2nfa018bjvh7rlj0eu0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6180" y="0"/>
            <a:ext cx="2116455" cy="2286000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254000" y="254000"/>
            <a:ext cx="59436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00000"/>
              </a:lnSpc>
              <a:buNone/>
            </a:pPr>
            <a:r>
              <a:rPr lang="en-US" sz="3000" b="1" dirty="0">
                <a:solidFill>
                  <a:srgbClr val="3341B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Open Source Framework</a:t>
            </a:r>
            <a:endParaRPr lang="en-US" sz="1600" dirty="0"/>
          </a:p>
        </p:txBody>
      </p:sp>
      <p:sp>
        <p:nvSpPr>
          <p:cNvPr id="6" name="Text 1"/>
          <p:cNvSpPr/>
          <p:nvPr/>
        </p:nvSpPr>
        <p:spPr>
          <a:xfrm>
            <a:off x="254000" y="762000"/>
            <a:ext cx="59436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20000"/>
              </a:lnSpc>
              <a:buNone/>
            </a:pPr>
            <a:r>
              <a:rPr lang="en-US" sz="2000" dirty="0">
                <a:solidFill>
                  <a:srgbClr val="6052C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Constitutional Peer Review Infrastructure</a:t>
            </a:r>
            <a:endParaRPr lang="en-US" sz="1600" dirty="0"/>
          </a:p>
        </p:txBody>
      </p:sp>
      <p:sp>
        <p:nvSpPr>
          <p:cNvPr id="7" name="Text 2"/>
          <p:cNvSpPr/>
          <p:nvPr/>
        </p:nvSpPr>
        <p:spPr>
          <a:xfrm>
            <a:off x="254000" y="1320800"/>
            <a:ext cx="5435600" cy="990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40000"/>
              </a:lnSpc>
              <a:buNone/>
            </a:pPr>
            <a:r>
              <a:rPr lang="en-US" sz="1600" dirty="0">
                <a:solidFill>
                  <a:srgbClr val="34385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We are building the peer review system we wish to see—one that is open, transparent, and constitutionally bound to protect innovation and user sovereignty.</a:t>
            </a:r>
            <a:endParaRPr lang="en-US" sz="1600" dirty="0"/>
          </a:p>
        </p:txBody>
      </p:sp>
      <p:sp>
        <p:nvSpPr>
          <p:cNvPr id="8" name="Text 3"/>
          <p:cNvSpPr/>
          <p:nvPr/>
        </p:nvSpPr>
        <p:spPr>
          <a:xfrm>
            <a:off x="254000" y="2514600"/>
            <a:ext cx="5435600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34385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When traditional systems fail to validate breakthroughs, we create our own. This is the foundation for ethical neurotech development.</a:t>
            </a:r>
            <a:endParaRPr lang="en-US" sz="1600" dirty="0"/>
          </a:p>
        </p:txBody>
      </p:sp>
      <p:sp>
        <p:nvSpPr>
          <p:cNvPr id="9" name="Text 4"/>
          <p:cNvSpPr/>
          <p:nvPr/>
        </p:nvSpPr>
        <p:spPr>
          <a:xfrm>
            <a:off x="254000" y="3733800"/>
            <a:ext cx="5943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30000"/>
              </a:lnSpc>
              <a:buNone/>
            </a:pPr>
            <a:r>
              <a:rPr lang="en-US" sz="1600" b="1" dirty="0">
                <a:solidFill>
                  <a:srgbClr val="34385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Join us at:</a:t>
            </a:r>
            <a:endParaRPr lang="en-US" sz="1600" dirty="0"/>
          </a:p>
        </p:txBody>
      </p:sp>
      <p:sp>
        <p:nvSpPr>
          <p:cNvPr id="10" name="Shape 5"/>
          <p:cNvSpPr/>
          <p:nvPr/>
        </p:nvSpPr>
        <p:spPr>
          <a:xfrm>
            <a:off x="254000" y="4038600"/>
            <a:ext cx="3467100" cy="558800"/>
          </a:xfrm>
          <a:custGeom>
            <a:avLst/>
            <a:gdLst/>
            <a:ahLst/>
            <a:cxnLst/>
            <a:rect l="l" t="t" r="r" b="b"/>
            <a:pathLst>
              <a:path w="3467100" h="558800">
                <a:moveTo>
                  <a:pt x="76198" y="0"/>
                </a:moveTo>
                <a:lnTo>
                  <a:pt x="3390902" y="0"/>
                </a:lnTo>
                <a:cubicBezTo>
                  <a:pt x="3432985" y="0"/>
                  <a:pt x="3467100" y="34115"/>
                  <a:pt x="3467100" y="76198"/>
                </a:cubicBezTo>
                <a:lnTo>
                  <a:pt x="3467100" y="482602"/>
                </a:lnTo>
                <a:cubicBezTo>
                  <a:pt x="3467100" y="524685"/>
                  <a:pt x="3432985" y="558800"/>
                  <a:pt x="3390902" y="558800"/>
                </a:cubicBezTo>
                <a:lnTo>
                  <a:pt x="76198" y="558800"/>
                </a:lnTo>
                <a:cubicBezTo>
                  <a:pt x="34143" y="558800"/>
                  <a:pt x="0" y="524657"/>
                  <a:pt x="0" y="482602"/>
                </a:cubicBezTo>
                <a:lnTo>
                  <a:pt x="0" y="76198"/>
                </a:lnTo>
                <a:cubicBezTo>
                  <a:pt x="0" y="34143"/>
                  <a:pt x="34143" y="0"/>
                  <a:pt x="76198" y="0"/>
                </a:cubicBezTo>
                <a:close/>
              </a:path>
            </a:pathLst>
          </a:custGeom>
          <a:solidFill>
            <a:srgbClr val="4D5EFF">
              <a:alpha val="10196"/>
            </a:srgbClr>
          </a:solidFill>
          <a:ln/>
        </p:spPr>
      </p:sp>
      <p:sp>
        <p:nvSpPr>
          <p:cNvPr id="11" name="Text 6"/>
          <p:cNvSpPr/>
          <p:nvPr/>
        </p:nvSpPr>
        <p:spPr>
          <a:xfrm>
            <a:off x="254000" y="4038600"/>
            <a:ext cx="3975100" cy="558800"/>
          </a:xfrm>
          <a:prstGeom prst="rect">
            <a:avLst/>
          </a:prstGeom>
          <a:noFill/>
          <a:ln/>
        </p:spPr>
        <p:txBody>
          <a:bodyPr wrap="square" lIns="101600" tIns="101600" rIns="101600" bIns="101600" rtlCol="0" anchor="ctr"/>
          <a:lstStyle/>
          <a:p>
            <a:pPr indent="0" marL="0">
              <a:lnSpc>
                <a:spcPct val="130000"/>
              </a:lnSpc>
              <a:buNone/>
            </a:pPr>
            <a:r>
              <a:rPr lang="en-US" sz="1800" dirty="0">
                <a:solidFill>
                  <a:srgbClr val="4D5E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github.com/obinexus/openpr</a:t>
            </a:r>
            <a:endParaRPr lang="en-US" sz="1600" dirty="0"/>
          </a:p>
        </p:txBody>
      </p:sp>
      <p:pic>
        <p:nvPicPr>
          <p:cNvPr id="12" name="Image 3" descr="https://kimi-web-img.moonshot.cn/img/www.conceptdraw.com/b5cd3d2b06d368e7679079033021aa6fba524583.png">    </p:cNvPr>
          <p:cNvPicPr>
            <a:picLocks noChangeAspect="1"/>
          </p:cNvPicPr>
          <p:nvPr/>
        </p:nvPicPr>
        <p:blipFill>
          <a:blip r:embed="rId4"/>
          <a:srcRect l="0" r="0" t="20667" b="20667"/>
          <a:stretch/>
        </p:blipFill>
        <p:spPr>
          <a:xfrm>
            <a:off x="6096000" y="254000"/>
            <a:ext cx="5842000" cy="3556000"/>
          </a:xfrm>
          <a:prstGeom prst="roundRect">
            <a:avLst>
              <a:gd name="adj" fmla="val 2857"/>
            </a:avLst>
          </a:prstGeom>
        </p:spPr>
      </p:pic>
    </p:spTree>
  </p:cSld>
  <p:clrMapOvr>
    <a:masterClrMapping/>
  </p:clrMapOvr>
  <p:transition>
    <p:fade/>
    <p:spd val="med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3F4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7:28-d2nfa018bjvh7rlj0eug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233275" cy="6881495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8-27-20:07:28-d2nfa018bjvh7rlj0et0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30850"/>
            <a:ext cx="1684020" cy="1327150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8-27-20:07:28-d2nfa018bjvh7rlj0eu0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6180" y="0"/>
            <a:ext cx="2116455" cy="2286000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0" y="1320800"/>
            <a:ext cx="121920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3000" b="1" dirty="0">
                <a:solidFill>
                  <a:srgbClr val="3341B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T3A Access Tiers</a:t>
            </a:r>
            <a:endParaRPr lang="en-US" sz="1600" dirty="0"/>
          </a:p>
        </p:txBody>
      </p:sp>
      <p:sp>
        <p:nvSpPr>
          <p:cNvPr id="6" name="Text 1"/>
          <p:cNvSpPr/>
          <p:nvPr/>
        </p:nvSpPr>
        <p:spPr>
          <a:xfrm>
            <a:off x="0" y="1828800"/>
            <a:ext cx="12192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6052C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Open Access Research &amp; Development</a:t>
            </a:r>
            <a:endParaRPr lang="en-US" sz="1600" dirty="0"/>
          </a:p>
        </p:txBody>
      </p:sp>
      <p:sp>
        <p:nvSpPr>
          <p:cNvPr id="7" name="Shape 2"/>
          <p:cNvSpPr/>
          <p:nvPr/>
        </p:nvSpPr>
        <p:spPr>
          <a:xfrm>
            <a:off x="254000" y="3759200"/>
            <a:ext cx="2768600" cy="1219200"/>
          </a:xfrm>
          <a:custGeom>
            <a:avLst/>
            <a:gdLst/>
            <a:ahLst/>
            <a:cxnLst/>
            <a:rect l="l" t="t" r="r" b="b"/>
            <a:pathLst>
              <a:path w="2768600" h="1219200">
                <a:moveTo>
                  <a:pt x="101596" y="0"/>
                </a:moveTo>
                <a:lnTo>
                  <a:pt x="2667004" y="0"/>
                </a:lnTo>
                <a:cubicBezTo>
                  <a:pt x="2723114" y="0"/>
                  <a:pt x="2768600" y="45486"/>
                  <a:pt x="2768600" y="101596"/>
                </a:cubicBezTo>
                <a:lnTo>
                  <a:pt x="2768600" y="1117604"/>
                </a:lnTo>
                <a:cubicBezTo>
                  <a:pt x="2768600" y="1173714"/>
                  <a:pt x="2723114" y="1219200"/>
                  <a:pt x="2667004" y="1219200"/>
                </a:cubicBezTo>
                <a:lnTo>
                  <a:pt x="101596" y="1219200"/>
                </a:lnTo>
                <a:cubicBezTo>
                  <a:pt x="45486" y="1219200"/>
                  <a:pt x="0" y="1173714"/>
                  <a:pt x="0" y="1117604"/>
                </a:cubicBezTo>
                <a:lnTo>
                  <a:pt x="0" y="101596"/>
                </a:lnTo>
                <a:cubicBezTo>
                  <a:pt x="0" y="45486"/>
                  <a:pt x="45486" y="0"/>
                  <a:pt x="101596" y="0"/>
                </a:cubicBezTo>
                <a:close/>
              </a:path>
            </a:pathLst>
          </a:custGeom>
          <a:solidFill>
            <a:srgbClr val="3341B8">
              <a:alpha val="10196"/>
            </a:srgbClr>
          </a:solidFill>
          <a:ln/>
        </p:spPr>
      </p:sp>
      <p:sp>
        <p:nvSpPr>
          <p:cNvPr id="8" name="Text 3"/>
          <p:cNvSpPr/>
          <p:nvPr/>
        </p:nvSpPr>
        <p:spPr>
          <a:xfrm>
            <a:off x="203200" y="4038600"/>
            <a:ext cx="28702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30000"/>
              </a:lnSpc>
              <a:buNone/>
            </a:pPr>
            <a:r>
              <a:rPr lang="en-US" sz="1800" b="1" dirty="0">
                <a:solidFill>
                  <a:srgbClr val="34385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UCHE Tier</a:t>
            </a:r>
            <a:endParaRPr lang="en-US" sz="1600" dirty="0"/>
          </a:p>
        </p:txBody>
      </p:sp>
      <p:sp>
        <p:nvSpPr>
          <p:cNvPr id="9" name="Text 4"/>
          <p:cNvSpPr/>
          <p:nvPr/>
        </p:nvSpPr>
        <p:spPr>
          <a:xfrm>
            <a:off x="203200" y="4445000"/>
            <a:ext cx="28702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34385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Knowledge Access</a:t>
            </a:r>
            <a:endParaRPr lang="en-US" sz="1600" dirty="0"/>
          </a:p>
        </p:txBody>
      </p:sp>
      <p:sp>
        <p:nvSpPr>
          <p:cNvPr id="10" name="Shape 5"/>
          <p:cNvSpPr/>
          <p:nvPr/>
        </p:nvSpPr>
        <p:spPr>
          <a:xfrm>
            <a:off x="3225800" y="3352800"/>
            <a:ext cx="2768600" cy="1625600"/>
          </a:xfrm>
          <a:custGeom>
            <a:avLst/>
            <a:gdLst/>
            <a:ahLst/>
            <a:cxnLst/>
            <a:rect l="l" t="t" r="r" b="b"/>
            <a:pathLst>
              <a:path w="2768600" h="1625600">
                <a:moveTo>
                  <a:pt x="101600" y="0"/>
                </a:moveTo>
                <a:lnTo>
                  <a:pt x="2667000" y="0"/>
                </a:lnTo>
                <a:cubicBezTo>
                  <a:pt x="2723075" y="0"/>
                  <a:pt x="2768600" y="45525"/>
                  <a:pt x="2768600" y="101600"/>
                </a:cubicBezTo>
                <a:lnTo>
                  <a:pt x="2768600" y="1524000"/>
                </a:lnTo>
                <a:cubicBezTo>
                  <a:pt x="2768600" y="1580075"/>
                  <a:pt x="2723075" y="1625600"/>
                  <a:pt x="2667000" y="1625600"/>
                </a:cubicBezTo>
                <a:lnTo>
                  <a:pt x="101600" y="1625600"/>
                </a:lnTo>
                <a:cubicBezTo>
                  <a:pt x="45525" y="1625600"/>
                  <a:pt x="0" y="1580075"/>
                  <a:pt x="0" y="15240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6052C8">
              <a:alpha val="10196"/>
            </a:srgbClr>
          </a:solidFill>
          <a:ln/>
        </p:spPr>
      </p:sp>
      <p:sp>
        <p:nvSpPr>
          <p:cNvPr id="11" name="Text 6"/>
          <p:cNvSpPr/>
          <p:nvPr/>
        </p:nvSpPr>
        <p:spPr>
          <a:xfrm>
            <a:off x="3175000" y="3835400"/>
            <a:ext cx="28702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30000"/>
              </a:lnSpc>
              <a:buNone/>
            </a:pPr>
            <a:r>
              <a:rPr lang="en-US" sz="1800" b="1" dirty="0">
                <a:solidFill>
                  <a:srgbClr val="34385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EZE Tier</a:t>
            </a:r>
            <a:endParaRPr lang="en-US" sz="1600" dirty="0"/>
          </a:p>
        </p:txBody>
      </p:sp>
      <p:sp>
        <p:nvSpPr>
          <p:cNvPr id="12" name="Text 7"/>
          <p:cNvSpPr/>
          <p:nvPr/>
        </p:nvSpPr>
        <p:spPr>
          <a:xfrm>
            <a:off x="3175000" y="4241800"/>
            <a:ext cx="28702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34385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Visual Processing</a:t>
            </a:r>
            <a:endParaRPr lang="en-US" sz="1600" dirty="0"/>
          </a:p>
        </p:txBody>
      </p:sp>
      <p:sp>
        <p:nvSpPr>
          <p:cNvPr id="13" name="Shape 8"/>
          <p:cNvSpPr/>
          <p:nvPr/>
        </p:nvSpPr>
        <p:spPr>
          <a:xfrm>
            <a:off x="6197600" y="2946400"/>
            <a:ext cx="2768600" cy="2032000"/>
          </a:xfrm>
          <a:custGeom>
            <a:avLst/>
            <a:gdLst/>
            <a:ahLst/>
            <a:cxnLst/>
            <a:rect l="l" t="t" r="r" b="b"/>
            <a:pathLst>
              <a:path w="2768600" h="2032000">
                <a:moveTo>
                  <a:pt x="101600" y="0"/>
                </a:moveTo>
                <a:lnTo>
                  <a:pt x="2667000" y="0"/>
                </a:lnTo>
                <a:cubicBezTo>
                  <a:pt x="2723075" y="0"/>
                  <a:pt x="2768600" y="45525"/>
                  <a:pt x="2768600" y="101600"/>
                </a:cubicBezTo>
                <a:lnTo>
                  <a:pt x="2768600" y="1930400"/>
                </a:lnTo>
                <a:cubicBezTo>
                  <a:pt x="2768600" y="1986475"/>
                  <a:pt x="2723075" y="2032000"/>
                  <a:pt x="2667000" y="2032000"/>
                </a:cubicBezTo>
                <a:lnTo>
                  <a:pt x="101600" y="2032000"/>
                </a:lnTo>
                <a:cubicBezTo>
                  <a:pt x="45525" y="2032000"/>
                  <a:pt x="0" y="1986475"/>
                  <a:pt x="0" y="19304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4D5EFF">
              <a:alpha val="20000"/>
            </a:srgbClr>
          </a:solidFill>
          <a:ln/>
        </p:spPr>
      </p:sp>
      <p:sp>
        <p:nvSpPr>
          <p:cNvPr id="14" name="Text 9"/>
          <p:cNvSpPr/>
          <p:nvPr/>
        </p:nvSpPr>
        <p:spPr>
          <a:xfrm>
            <a:off x="6146800" y="3632200"/>
            <a:ext cx="28702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30000"/>
              </a:lnSpc>
              <a:buNone/>
            </a:pPr>
            <a:r>
              <a:rPr lang="en-US" sz="1800" b="1" dirty="0">
                <a:solidFill>
                  <a:srgbClr val="34385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Action Tier</a:t>
            </a:r>
            <a:endParaRPr lang="en-US" sz="1600" dirty="0"/>
          </a:p>
        </p:txBody>
      </p:sp>
      <p:sp>
        <p:nvSpPr>
          <p:cNvPr id="15" name="Text 10"/>
          <p:cNvSpPr/>
          <p:nvPr/>
        </p:nvSpPr>
        <p:spPr>
          <a:xfrm>
            <a:off x="6146800" y="4038600"/>
            <a:ext cx="28702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34385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Motor Intent</a:t>
            </a:r>
            <a:endParaRPr lang="en-US" sz="1600" dirty="0"/>
          </a:p>
        </p:txBody>
      </p:sp>
      <p:sp>
        <p:nvSpPr>
          <p:cNvPr id="16" name="Shape 11"/>
          <p:cNvSpPr/>
          <p:nvPr/>
        </p:nvSpPr>
        <p:spPr>
          <a:xfrm>
            <a:off x="9169400" y="2540000"/>
            <a:ext cx="2768600" cy="2438400"/>
          </a:xfrm>
          <a:custGeom>
            <a:avLst/>
            <a:gdLst/>
            <a:ahLst/>
            <a:cxnLst/>
            <a:rect l="l" t="t" r="r" b="b"/>
            <a:pathLst>
              <a:path w="2768600" h="2438400">
                <a:moveTo>
                  <a:pt x="101608" y="0"/>
                </a:moveTo>
                <a:lnTo>
                  <a:pt x="2666992" y="0"/>
                </a:lnTo>
                <a:cubicBezTo>
                  <a:pt x="2723108" y="0"/>
                  <a:pt x="2768600" y="45492"/>
                  <a:pt x="2768600" y="101608"/>
                </a:cubicBezTo>
                <a:lnTo>
                  <a:pt x="2768600" y="2336792"/>
                </a:lnTo>
                <a:cubicBezTo>
                  <a:pt x="2768600" y="2392908"/>
                  <a:pt x="2723108" y="2438400"/>
                  <a:pt x="2666992" y="2438400"/>
                </a:cubicBezTo>
                <a:lnTo>
                  <a:pt x="101608" y="2438400"/>
                </a:lnTo>
                <a:cubicBezTo>
                  <a:pt x="45492" y="2438400"/>
                  <a:pt x="0" y="2392908"/>
                  <a:pt x="0" y="2336792"/>
                </a:cubicBezTo>
                <a:lnTo>
                  <a:pt x="0" y="101608"/>
                </a:lnTo>
                <a:cubicBezTo>
                  <a:pt x="0" y="45529"/>
                  <a:pt x="45529" y="0"/>
                  <a:pt x="101608" y="0"/>
                </a:cubicBezTo>
                <a:close/>
              </a:path>
            </a:pathLst>
          </a:custGeom>
          <a:solidFill>
            <a:srgbClr val="34385E">
              <a:alpha val="10196"/>
            </a:srgbClr>
          </a:solidFill>
          <a:ln/>
        </p:spPr>
      </p:sp>
      <p:sp>
        <p:nvSpPr>
          <p:cNvPr id="17" name="Text 12"/>
          <p:cNvSpPr/>
          <p:nvPr/>
        </p:nvSpPr>
        <p:spPr>
          <a:xfrm>
            <a:off x="9118600" y="3429000"/>
            <a:ext cx="28702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30000"/>
              </a:lnSpc>
              <a:buNone/>
            </a:pPr>
            <a:r>
              <a:rPr lang="en-US" sz="1800" b="1" dirty="0">
                <a:solidFill>
                  <a:srgbClr val="34385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Integration Tier</a:t>
            </a:r>
            <a:endParaRPr lang="en-US" sz="1600" dirty="0"/>
          </a:p>
        </p:txBody>
      </p:sp>
      <p:sp>
        <p:nvSpPr>
          <p:cNvPr id="18" name="Text 13"/>
          <p:cNvSpPr/>
          <p:nvPr/>
        </p:nvSpPr>
        <p:spPr>
          <a:xfrm>
            <a:off x="9118600" y="3835400"/>
            <a:ext cx="28702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34385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Full System</a:t>
            </a:r>
            <a:endParaRPr lang="en-US" sz="1600" dirty="0"/>
          </a:p>
        </p:txBody>
      </p:sp>
      <p:sp>
        <p:nvSpPr>
          <p:cNvPr id="19" name="Text 14"/>
          <p:cNvSpPr/>
          <p:nvPr/>
        </p:nvSpPr>
        <p:spPr>
          <a:xfrm>
            <a:off x="0" y="5283200"/>
            <a:ext cx="121920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34385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 progressive, responsible model ensuring open access for research while maintaining ethical development standards.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1D31E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7:28-d2nfa018bjvh7rlj0eug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635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23545" y="3815080"/>
            <a:ext cx="5547360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3200" dirty="0">
                <a:solidFill>
                  <a:srgbClr val="1D31E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Integration &amp; Impact</a:t>
            </a:r>
            <a:endParaRPr lang="en-US" sz="1600" dirty="0"/>
          </a:p>
        </p:txBody>
      </p:sp>
      <p:pic>
        <p:nvPicPr>
          <p:cNvPr id="4" name="Image 1" descr="https://kimi-img.moonshot.cn/pub/slides/slides_tmpl/image/25-08-27-20:07:28-d2nfa018bjvh7rlj0f60.png">    </p:cNvPr>
          <p:cNvPicPr>
            <a:picLocks noChangeAspect="1"/>
          </p:cNvPicPr>
          <p:nvPr/>
        </p:nvPicPr>
        <p:blipFill>
          <a:blip r:embed="rId2">
            <a:alphaModFix amt="23000"/>
          </a:blip>
          <a:stretch>
            <a:fillRect/>
          </a:stretch>
        </p:blipFill>
        <p:spPr>
          <a:xfrm flipH="1" rot="5400000">
            <a:off x="8475980" y="2972435"/>
            <a:ext cx="1301115" cy="976630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1874550" y="1562096"/>
            <a:ext cx="2284095" cy="233553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6" name="Text 2"/>
          <p:cNvSpPr/>
          <p:nvPr/>
        </p:nvSpPr>
        <p:spPr>
          <a:xfrm>
            <a:off x="1874550" y="1562096"/>
            <a:ext cx="2284095" cy="23355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ct val="110000"/>
              </a:lnSpc>
              <a:buNone/>
            </a:pPr>
            <a:r>
              <a:rPr lang="en-US" sz="13800" dirty="0">
                <a:solidFill>
                  <a:srgbClr val="1D31E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07</a:t>
            </a:r>
            <a:endParaRPr lang="en-US" sz="1600" dirty="0"/>
          </a:p>
        </p:txBody>
      </p:sp>
      <p:pic>
        <p:nvPicPr>
          <p:cNvPr id="7" name="Image 2" descr="https://kimi-img.moonshot.cn/pub/slides/slides_tmpl/image/25-08-27-20:07:28-d2nfa018bjvh7rlj0f70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1385" y="1950085"/>
            <a:ext cx="4074795" cy="3778250"/>
          </a:xfrm>
          <a:prstGeom prst="rect">
            <a:avLst/>
          </a:prstGeom>
        </p:spPr>
      </p:pic>
      <p:pic>
        <p:nvPicPr>
          <p:cNvPr id="8" name="Image 3" descr="https://kimi-img.moonshot.cn/pub/slides/slides_tmpl/image/25-08-27-20:07:28-d2nfa018bjvh7rlj0eu0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76180" y="0"/>
            <a:ext cx="2116455" cy="2286000"/>
          </a:xfrm>
          <a:prstGeom prst="rect">
            <a:avLst/>
          </a:prstGeom>
        </p:spPr>
      </p:pic>
      <p:pic>
        <p:nvPicPr>
          <p:cNvPr id="9" name="Image 4" descr="https://kimi-img.moonshot.cn/pub/slides/slides_tmpl/image/25-08-27-20:07:28-d2nfa018bjvh7rlj0et0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530850"/>
            <a:ext cx="1684020" cy="1327150"/>
          </a:xfrm>
          <a:prstGeom prst="rect">
            <a:avLst/>
          </a:prstGeom>
        </p:spPr>
      </p:pic>
    </p:spTree>
  </p:cSld>
  <p:clrMapOvr>
    <a:masterClrMapping/>
  </p:clrMapOvr>
  <p:transition>
    <p:fade/>
    <p:spd val="med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1D31E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7:28-d2nfa018bjvh7rlj0ev0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23620" y="565785"/>
            <a:ext cx="2978150" cy="87947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435735" y="681355"/>
            <a:ext cx="2225040" cy="54102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algn="ctr" indent="0" marL="0">
              <a:lnSpc>
                <a:spcPct val="90000"/>
              </a:lnSpc>
              <a:buNone/>
            </a:pPr>
            <a:r>
              <a:rPr lang="en-US" sz="2400" dirty="0">
                <a:solidFill>
                  <a:srgbClr val="1D31E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CONTENTS</a:t>
            </a:r>
            <a:endParaRPr lang="en-US" sz="1600" dirty="0"/>
          </a:p>
        </p:txBody>
      </p:sp>
      <p:pic>
        <p:nvPicPr>
          <p:cNvPr id="4" name="Image 1" descr="https://kimi-img.moonshot.cn/pub/slides/slides_tmpl/image/25-08-27-20:07:28-d2nfa018bjvh7rlj0f8g.png">    </p:cNvPr>
          <p:cNvPicPr>
            <a:picLocks noChangeAspect="1"/>
          </p:cNvPicPr>
          <p:nvPr/>
        </p:nvPicPr>
        <p:blipFill>
          <a:blip r:embed="rId2"/>
          <a:srcRect l="0" r="0" t="92" b="92"/>
          <a:stretch/>
        </p:blipFill>
        <p:spPr>
          <a:xfrm>
            <a:off x="2322830" y="2733675"/>
            <a:ext cx="562610" cy="689610"/>
          </a:xfrm>
          <a:prstGeom prst="rect">
            <a:avLst/>
          </a:prstGeom>
        </p:spPr>
      </p:pic>
      <p:pic>
        <p:nvPicPr>
          <p:cNvPr id="5" name="Image 2" descr="https://kimi-img.moonshot.cn/pub/slides/slides_tmpl/image/25-08-27-20:07:28-d2nfa018bjvh7rlj0ev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9700" y="3349625"/>
            <a:ext cx="4742180" cy="76200"/>
          </a:xfrm>
          <a:prstGeom prst="rect">
            <a:avLst/>
          </a:prstGeom>
        </p:spPr>
      </p:pic>
      <p:pic>
        <p:nvPicPr>
          <p:cNvPr id="6" name="Image 3" descr="https://kimi-img.moonshot.cn/pub/slides/slides_tmpl/image/25-08-27-20:07:28-d2nfa018bjvh7rlj0evg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9700" y="4494530"/>
            <a:ext cx="4742180" cy="76200"/>
          </a:xfrm>
          <a:prstGeom prst="rect">
            <a:avLst/>
          </a:prstGeom>
        </p:spPr>
      </p:pic>
      <p:pic>
        <p:nvPicPr>
          <p:cNvPr id="7" name="Image 4" descr="https://kimi-img.moonshot.cn/pub/slides/slides_tmpl/image/25-08-27-20:07:28-d2nfa018bjvh7rlj0f00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740000">
            <a:off x="867410" y="3620770"/>
            <a:ext cx="1624965" cy="2432685"/>
          </a:xfrm>
          <a:prstGeom prst="rect">
            <a:avLst/>
          </a:prstGeom>
        </p:spPr>
      </p:pic>
      <p:pic>
        <p:nvPicPr>
          <p:cNvPr id="8" name="Image 5" descr="https://kimi-img.moonshot.cn/pub/slides/slides_tmpl/image/25-08-27-20:07:28-d2nfa018bjvh7rlj0f20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98130" y="1445260"/>
            <a:ext cx="3405505" cy="4166870"/>
          </a:xfrm>
          <a:prstGeom prst="rect">
            <a:avLst/>
          </a:prstGeom>
        </p:spPr>
      </p:pic>
      <p:pic>
        <p:nvPicPr>
          <p:cNvPr id="9" name="Image 6" descr="https://kimi-img.moonshot.cn/pub/slides/slides_tmpl/image/25-08-27-20:07:28-d2nfa018bjvh7rlj0f8g.png">    </p:cNvPr>
          <p:cNvPicPr>
            <a:picLocks noChangeAspect="1"/>
          </p:cNvPicPr>
          <p:nvPr/>
        </p:nvPicPr>
        <p:blipFill>
          <a:blip r:embed="rId7"/>
          <a:srcRect l="0" r="0" t="92" b="92"/>
          <a:stretch/>
        </p:blipFill>
        <p:spPr>
          <a:xfrm>
            <a:off x="2322830" y="3861435"/>
            <a:ext cx="562610" cy="689610"/>
          </a:xfrm>
          <a:prstGeom prst="rect">
            <a:avLst/>
          </a:prstGeom>
        </p:spPr>
      </p:pic>
      <p:sp>
        <p:nvSpPr>
          <p:cNvPr id="10" name="Shape 1"/>
          <p:cNvSpPr/>
          <p:nvPr/>
        </p:nvSpPr>
        <p:spPr>
          <a:xfrm>
            <a:off x="3009085" y="2787222"/>
            <a:ext cx="652471" cy="54102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11" name="Text 2"/>
          <p:cNvSpPr/>
          <p:nvPr/>
        </p:nvSpPr>
        <p:spPr>
          <a:xfrm>
            <a:off x="3009085" y="2787222"/>
            <a:ext cx="652471" cy="5410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ct val="110000"/>
              </a:lnSpc>
              <a:buNone/>
            </a:pPr>
            <a:r>
              <a:rPr lang="en-US" sz="32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12" name="Text 3"/>
          <p:cNvSpPr/>
          <p:nvPr/>
        </p:nvSpPr>
        <p:spPr>
          <a:xfrm>
            <a:off x="3661410" y="2909570"/>
            <a:ext cx="3761105" cy="33337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indent="0" marL="0">
              <a:lnSpc>
                <a:spcPct val="10000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Integration &amp; Impact</a:t>
            </a:r>
            <a:endParaRPr lang="en-US" sz="1600" dirty="0"/>
          </a:p>
        </p:txBody>
      </p:sp>
      <p:sp>
        <p:nvSpPr>
          <p:cNvPr id="13" name="Shape 4"/>
          <p:cNvSpPr/>
          <p:nvPr/>
        </p:nvSpPr>
        <p:spPr>
          <a:xfrm>
            <a:off x="3008450" y="3946122"/>
            <a:ext cx="652471" cy="54102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14" name="Text 5"/>
          <p:cNvSpPr/>
          <p:nvPr/>
        </p:nvSpPr>
        <p:spPr>
          <a:xfrm>
            <a:off x="3008450" y="3946122"/>
            <a:ext cx="652471" cy="5410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ct val="110000"/>
              </a:lnSpc>
              <a:buNone/>
            </a:pPr>
            <a:r>
              <a:rPr lang="en-US" sz="32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15" name="Text 6"/>
          <p:cNvSpPr/>
          <p:nvPr/>
        </p:nvSpPr>
        <p:spPr>
          <a:xfrm>
            <a:off x="3661410" y="4068445"/>
            <a:ext cx="4017645" cy="33337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indent="0" marL="0">
              <a:lnSpc>
                <a:spcPct val="10000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Call to Action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F3F4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7:28-d2nfa018bjvh7rlj0eug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233275" cy="6881495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8-27-20:07:28-d2nfa018bjvh7rlj0et0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30850"/>
            <a:ext cx="1684020" cy="1327150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8-27-20:07:28-d2nfa018bjvh7rlj0eu0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6180" y="0"/>
            <a:ext cx="2116455" cy="2286000"/>
          </a:xfrm>
          <a:prstGeom prst="rect">
            <a:avLst/>
          </a:prstGeom>
        </p:spPr>
      </p:pic>
      <p:pic>
        <p:nvPicPr>
          <p:cNvPr id="5" name="Image 3" descr="https://kimi-web-img.moonshot.cn/img/cdn.pixabay.com/0474bab99131a30427af957cd2933cf8eec2e1f4.jpg">    </p:cNvPr>
          <p:cNvPicPr>
            <a:picLocks noChangeAspect="1"/>
          </p:cNvPicPr>
          <p:nvPr/>
        </p:nvPicPr>
        <p:blipFill>
          <a:blip r:embed="rId4"/>
          <a:srcRect l="0" r="0" t="15217" b="15217"/>
          <a:stretch/>
        </p:blipFill>
        <p:spPr>
          <a:xfrm>
            <a:off x="254000" y="254000"/>
            <a:ext cx="5842000" cy="4064000"/>
          </a:xfrm>
          <a:prstGeom prst="roundRect">
            <a:avLst>
              <a:gd name="adj" fmla="val 2500"/>
            </a:avLst>
          </a:prstGeom>
        </p:spPr>
      </p:pic>
      <p:sp>
        <p:nvSpPr>
          <p:cNvPr id="6" name="Text 0"/>
          <p:cNvSpPr/>
          <p:nvPr/>
        </p:nvSpPr>
        <p:spPr>
          <a:xfrm>
            <a:off x="6502400" y="254000"/>
            <a:ext cx="5435600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00000"/>
              </a:lnSpc>
              <a:buNone/>
            </a:pPr>
            <a:r>
              <a:rPr lang="en-US" sz="3000" b="1" dirty="0">
                <a:solidFill>
                  <a:srgbClr val="3341B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Persona Development Integration</a:t>
            </a:r>
            <a:endParaRPr lang="en-US" sz="1600" dirty="0"/>
          </a:p>
        </p:txBody>
      </p:sp>
      <p:sp>
        <p:nvSpPr>
          <p:cNvPr id="7" name="Text 1"/>
          <p:cNvSpPr/>
          <p:nvPr/>
        </p:nvSpPr>
        <p:spPr>
          <a:xfrm>
            <a:off x="6502400" y="1219200"/>
            <a:ext cx="59436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20000"/>
              </a:lnSpc>
              <a:buNone/>
            </a:pPr>
            <a:r>
              <a:rPr lang="en-US" sz="2000" dirty="0">
                <a:solidFill>
                  <a:srgbClr val="6052C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From Curated to Created Identity</a:t>
            </a:r>
            <a:endParaRPr lang="en-US" sz="1600" dirty="0"/>
          </a:p>
        </p:txBody>
      </p:sp>
      <p:sp>
        <p:nvSpPr>
          <p:cNvPr id="8" name="Text 2"/>
          <p:cNvSpPr/>
          <p:nvPr/>
        </p:nvSpPr>
        <p:spPr>
          <a:xfrm>
            <a:off x="6502400" y="1778000"/>
            <a:ext cx="5435600" cy="990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40000"/>
              </a:lnSpc>
              <a:buNone/>
            </a:pPr>
            <a:r>
              <a:rPr lang="en-US" sz="1600" dirty="0">
                <a:solidFill>
                  <a:srgbClr val="34385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framework helps users transition from a curated identity, based on external references, to a created one, arising from authentic internal experiences.</a:t>
            </a:r>
            <a:endParaRPr lang="en-US" sz="1600" dirty="0"/>
          </a:p>
        </p:txBody>
      </p:sp>
      <p:sp>
        <p:nvSpPr>
          <p:cNvPr id="9" name="Text 3"/>
          <p:cNvSpPr/>
          <p:nvPr/>
        </p:nvSpPr>
        <p:spPr>
          <a:xfrm>
            <a:off x="6502400" y="3073400"/>
            <a:ext cx="54356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20000"/>
              </a:lnSpc>
              <a:buNone/>
            </a:pPr>
            <a:r>
              <a:rPr lang="en-US" sz="1400" b="1" dirty="0">
                <a:solidFill>
                  <a:srgbClr val="6052C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Curated Persona</a:t>
            </a:r>
            <a:pPr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34385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(External) → </a:t>
            </a:r>
            <a:pPr indent="0" marL="0">
              <a:lnSpc>
                <a:spcPct val="120000"/>
              </a:lnSpc>
              <a:buNone/>
            </a:pPr>
            <a:r>
              <a:rPr lang="en-US" sz="1400" b="1" dirty="0">
                <a:solidFill>
                  <a:srgbClr val="4D5E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Spark</a:t>
            </a:r>
            <a:pPr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34385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(Moment of Change) → </a:t>
            </a:r>
            <a:pPr indent="0" marL="0">
              <a:lnSpc>
                <a:spcPct val="120000"/>
              </a:lnSpc>
              <a:buNone/>
            </a:pPr>
            <a:r>
              <a:rPr lang="en-US" sz="1400" b="1" dirty="0">
                <a:solidFill>
                  <a:srgbClr val="3341B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Created Persona</a:t>
            </a:r>
            <a:pPr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34385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(Authentic) → </a:t>
            </a:r>
            <a:pPr indent="0" marL="0">
              <a:lnSpc>
                <a:spcPct val="120000"/>
              </a:lnSpc>
              <a:buNone/>
            </a:pPr>
            <a:r>
              <a:rPr lang="en-US" sz="1400" b="1" dirty="0">
                <a:solidFill>
                  <a:srgbClr val="34385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Puppet Expression</a:t>
            </a:r>
            <a:pPr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34385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(Anchor)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F3F4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7:28-d2nfa018bjvh7rlj0eug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233275" cy="6881495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8-27-20:07:28-d2nfa018bjvh7rlj0et0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30850"/>
            <a:ext cx="1684020" cy="1327150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8-27-20:07:28-d2nfa018bjvh7rlj0eu0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6180" y="0"/>
            <a:ext cx="2116455" cy="2286000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254000" y="1955800"/>
            <a:ext cx="121920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00000"/>
              </a:lnSpc>
              <a:buNone/>
            </a:pPr>
            <a:r>
              <a:rPr lang="en-US" sz="3000" b="1" dirty="0">
                <a:solidFill>
                  <a:srgbClr val="3341B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Five Senses Framework Integration</a:t>
            </a:r>
            <a:endParaRPr lang="en-US" sz="1600" dirty="0"/>
          </a:p>
        </p:txBody>
      </p:sp>
      <p:sp>
        <p:nvSpPr>
          <p:cNvPr id="6" name="Text 1"/>
          <p:cNvSpPr/>
          <p:nvPr/>
        </p:nvSpPr>
        <p:spPr>
          <a:xfrm>
            <a:off x="254000" y="2463800"/>
            <a:ext cx="12192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30000"/>
              </a:lnSpc>
              <a:buNone/>
            </a:pPr>
            <a:r>
              <a:rPr lang="en-US" sz="1800" dirty="0">
                <a:solidFill>
                  <a:srgbClr val="6052C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Leveraging the opensense-framework</a:t>
            </a:r>
            <a:endParaRPr lang="en-US" sz="1600" dirty="0"/>
          </a:p>
        </p:txBody>
      </p:sp>
      <p:sp>
        <p:nvSpPr>
          <p:cNvPr id="7" name="Shape 2"/>
          <p:cNvSpPr/>
          <p:nvPr/>
        </p:nvSpPr>
        <p:spPr>
          <a:xfrm>
            <a:off x="254000" y="3225800"/>
            <a:ext cx="2921000" cy="1168400"/>
          </a:xfrm>
          <a:custGeom>
            <a:avLst/>
            <a:gdLst/>
            <a:ahLst/>
            <a:cxnLst/>
            <a:rect l="l" t="t" r="r" b="b"/>
            <a:pathLst>
              <a:path w="2921000" h="1168400">
                <a:moveTo>
                  <a:pt x="101604" y="0"/>
                </a:moveTo>
                <a:lnTo>
                  <a:pt x="2819396" y="0"/>
                </a:lnTo>
                <a:cubicBezTo>
                  <a:pt x="2875510" y="0"/>
                  <a:pt x="2921000" y="45490"/>
                  <a:pt x="2921000" y="101604"/>
                </a:cubicBezTo>
                <a:lnTo>
                  <a:pt x="2921000" y="1066796"/>
                </a:lnTo>
                <a:cubicBezTo>
                  <a:pt x="2921000" y="1122910"/>
                  <a:pt x="2875510" y="1168400"/>
                  <a:pt x="2819396" y="1168400"/>
                </a:cubicBezTo>
                <a:lnTo>
                  <a:pt x="101604" y="1168400"/>
                </a:lnTo>
                <a:cubicBezTo>
                  <a:pt x="45490" y="1168400"/>
                  <a:pt x="0" y="1122910"/>
                  <a:pt x="0" y="1066796"/>
                </a:cubicBezTo>
                <a:lnTo>
                  <a:pt x="0" y="101604"/>
                </a:lnTo>
                <a:cubicBezTo>
                  <a:pt x="0" y="45527"/>
                  <a:pt x="45527" y="0"/>
                  <a:pt x="101604" y="0"/>
                </a:cubicBezTo>
                <a:close/>
              </a:path>
            </a:pathLst>
          </a:custGeom>
          <a:solidFill>
            <a:srgbClr val="3341B8">
              <a:alpha val="10196"/>
            </a:srgbClr>
          </a:solidFill>
          <a:ln/>
        </p:spPr>
      </p:sp>
      <p:sp>
        <p:nvSpPr>
          <p:cNvPr id="8" name="Shape 3"/>
          <p:cNvSpPr/>
          <p:nvPr/>
        </p:nvSpPr>
        <p:spPr>
          <a:xfrm>
            <a:off x="1479550" y="3416300"/>
            <a:ext cx="476250" cy="381000"/>
          </a:xfrm>
          <a:custGeom>
            <a:avLst/>
            <a:gdLst/>
            <a:ahLst/>
            <a:cxnLst/>
            <a:rect l="l" t="t" r="r" b="b"/>
            <a:pathLst>
              <a:path w="476250" h="381000">
                <a:moveTo>
                  <a:pt x="238125" y="0"/>
                </a:moveTo>
                <a:cubicBezTo>
                  <a:pt x="251296" y="0"/>
                  <a:pt x="261938" y="10641"/>
                  <a:pt x="261938" y="23812"/>
                </a:cubicBezTo>
                <a:lnTo>
                  <a:pt x="261938" y="178594"/>
                </a:lnTo>
                <a:cubicBezTo>
                  <a:pt x="261938" y="185142"/>
                  <a:pt x="267295" y="190500"/>
                  <a:pt x="273844" y="190500"/>
                </a:cubicBezTo>
                <a:cubicBezTo>
                  <a:pt x="280392" y="190500"/>
                  <a:pt x="285750" y="185142"/>
                  <a:pt x="285750" y="178594"/>
                </a:cubicBezTo>
                <a:lnTo>
                  <a:pt x="285750" y="47625"/>
                </a:lnTo>
                <a:cubicBezTo>
                  <a:pt x="285750" y="34454"/>
                  <a:pt x="296391" y="23812"/>
                  <a:pt x="309563" y="23812"/>
                </a:cubicBezTo>
                <a:cubicBezTo>
                  <a:pt x="322734" y="23812"/>
                  <a:pt x="333375" y="34454"/>
                  <a:pt x="333375" y="47625"/>
                </a:cubicBezTo>
                <a:lnTo>
                  <a:pt x="333375" y="178594"/>
                </a:lnTo>
                <a:cubicBezTo>
                  <a:pt x="333375" y="185142"/>
                  <a:pt x="338733" y="190500"/>
                  <a:pt x="345281" y="190500"/>
                </a:cubicBezTo>
                <a:cubicBezTo>
                  <a:pt x="351830" y="190500"/>
                  <a:pt x="357188" y="185142"/>
                  <a:pt x="357188" y="178594"/>
                </a:cubicBezTo>
                <a:lnTo>
                  <a:pt x="357188" y="95250"/>
                </a:lnTo>
                <a:cubicBezTo>
                  <a:pt x="357188" y="82079"/>
                  <a:pt x="367829" y="71438"/>
                  <a:pt x="381000" y="71438"/>
                </a:cubicBezTo>
                <a:cubicBezTo>
                  <a:pt x="394171" y="71438"/>
                  <a:pt x="404813" y="82079"/>
                  <a:pt x="404813" y="95250"/>
                </a:cubicBezTo>
                <a:lnTo>
                  <a:pt x="404813" y="227856"/>
                </a:lnTo>
                <a:cubicBezTo>
                  <a:pt x="390525" y="231874"/>
                  <a:pt x="378991" y="243036"/>
                  <a:pt x="374749" y="257845"/>
                </a:cubicBezTo>
                <a:lnTo>
                  <a:pt x="369912" y="274737"/>
                </a:lnTo>
                <a:lnTo>
                  <a:pt x="353020" y="279574"/>
                </a:lnTo>
                <a:cubicBezTo>
                  <a:pt x="334268" y="284931"/>
                  <a:pt x="321394" y="302047"/>
                  <a:pt x="321394" y="321543"/>
                </a:cubicBezTo>
                <a:cubicBezTo>
                  <a:pt x="321394" y="337989"/>
                  <a:pt x="330622" y="352797"/>
                  <a:pt x="344760" y="360164"/>
                </a:cubicBezTo>
                <a:cubicBezTo>
                  <a:pt x="324296" y="373410"/>
                  <a:pt x="299963" y="381074"/>
                  <a:pt x="273769" y="381074"/>
                </a:cubicBezTo>
                <a:lnTo>
                  <a:pt x="259482" y="381074"/>
                </a:lnTo>
                <a:cubicBezTo>
                  <a:pt x="215131" y="381074"/>
                  <a:pt x="172492" y="364034"/>
                  <a:pt x="140419" y="333449"/>
                </a:cubicBezTo>
                <a:lnTo>
                  <a:pt x="56852" y="253752"/>
                </a:lnTo>
                <a:cubicBezTo>
                  <a:pt x="44946" y="242441"/>
                  <a:pt x="44500" y="223540"/>
                  <a:pt x="55811" y="211634"/>
                </a:cubicBezTo>
                <a:cubicBezTo>
                  <a:pt x="67121" y="199727"/>
                  <a:pt x="86023" y="199281"/>
                  <a:pt x="97929" y="210592"/>
                </a:cubicBezTo>
                <a:lnTo>
                  <a:pt x="142949" y="253454"/>
                </a:lnTo>
                <a:cubicBezTo>
                  <a:pt x="142949" y="252338"/>
                  <a:pt x="142875" y="251147"/>
                  <a:pt x="142875" y="250031"/>
                </a:cubicBezTo>
                <a:lnTo>
                  <a:pt x="142875" y="47625"/>
                </a:lnTo>
                <a:cubicBezTo>
                  <a:pt x="142875" y="34454"/>
                  <a:pt x="153516" y="23812"/>
                  <a:pt x="166688" y="23812"/>
                </a:cubicBezTo>
                <a:cubicBezTo>
                  <a:pt x="179859" y="23812"/>
                  <a:pt x="190500" y="34454"/>
                  <a:pt x="190500" y="47625"/>
                </a:cubicBezTo>
                <a:lnTo>
                  <a:pt x="190500" y="178594"/>
                </a:lnTo>
                <a:cubicBezTo>
                  <a:pt x="190500" y="185142"/>
                  <a:pt x="195858" y="190500"/>
                  <a:pt x="202406" y="190500"/>
                </a:cubicBezTo>
                <a:cubicBezTo>
                  <a:pt x="208955" y="190500"/>
                  <a:pt x="214313" y="185142"/>
                  <a:pt x="214313" y="178594"/>
                </a:cubicBezTo>
                <a:lnTo>
                  <a:pt x="214313" y="23812"/>
                </a:lnTo>
                <a:cubicBezTo>
                  <a:pt x="214313" y="10641"/>
                  <a:pt x="224954" y="0"/>
                  <a:pt x="238125" y="0"/>
                </a:cubicBezTo>
                <a:close/>
                <a:moveTo>
                  <a:pt x="232693" y="243036"/>
                </a:moveTo>
                <a:cubicBezTo>
                  <a:pt x="231874" y="240134"/>
                  <a:pt x="229195" y="238125"/>
                  <a:pt x="226219" y="238125"/>
                </a:cubicBezTo>
                <a:cubicBezTo>
                  <a:pt x="223242" y="238125"/>
                  <a:pt x="220563" y="240134"/>
                  <a:pt x="219745" y="243036"/>
                </a:cubicBezTo>
                <a:lnTo>
                  <a:pt x="214313" y="261938"/>
                </a:lnTo>
                <a:lnTo>
                  <a:pt x="195411" y="267370"/>
                </a:lnTo>
                <a:cubicBezTo>
                  <a:pt x="192509" y="268188"/>
                  <a:pt x="190500" y="270867"/>
                  <a:pt x="190500" y="273844"/>
                </a:cubicBezTo>
                <a:cubicBezTo>
                  <a:pt x="190500" y="276820"/>
                  <a:pt x="192509" y="279499"/>
                  <a:pt x="195411" y="280318"/>
                </a:cubicBezTo>
                <a:lnTo>
                  <a:pt x="214313" y="285750"/>
                </a:lnTo>
                <a:lnTo>
                  <a:pt x="219745" y="304651"/>
                </a:lnTo>
                <a:cubicBezTo>
                  <a:pt x="220563" y="307553"/>
                  <a:pt x="223242" y="309563"/>
                  <a:pt x="226219" y="309563"/>
                </a:cubicBezTo>
                <a:cubicBezTo>
                  <a:pt x="229195" y="309563"/>
                  <a:pt x="231874" y="307553"/>
                  <a:pt x="232693" y="304651"/>
                </a:cubicBezTo>
                <a:lnTo>
                  <a:pt x="238125" y="285750"/>
                </a:lnTo>
                <a:lnTo>
                  <a:pt x="257026" y="280318"/>
                </a:lnTo>
                <a:cubicBezTo>
                  <a:pt x="259928" y="279499"/>
                  <a:pt x="261938" y="276820"/>
                  <a:pt x="261938" y="273844"/>
                </a:cubicBezTo>
                <a:cubicBezTo>
                  <a:pt x="261938" y="270867"/>
                  <a:pt x="259928" y="268188"/>
                  <a:pt x="257026" y="267370"/>
                </a:cubicBezTo>
                <a:lnTo>
                  <a:pt x="238125" y="261938"/>
                </a:lnTo>
                <a:lnTo>
                  <a:pt x="232693" y="243036"/>
                </a:lnTo>
                <a:close/>
                <a:moveTo>
                  <a:pt x="77391" y="89297"/>
                </a:moveTo>
                <a:lnTo>
                  <a:pt x="113333" y="99566"/>
                </a:lnTo>
                <a:cubicBezTo>
                  <a:pt x="116756" y="100533"/>
                  <a:pt x="119063" y="103659"/>
                  <a:pt x="119063" y="107156"/>
                </a:cubicBezTo>
                <a:cubicBezTo>
                  <a:pt x="119063" y="110654"/>
                  <a:pt x="116756" y="113779"/>
                  <a:pt x="113333" y="114746"/>
                </a:cubicBezTo>
                <a:lnTo>
                  <a:pt x="77391" y="125016"/>
                </a:lnTo>
                <a:lnTo>
                  <a:pt x="67121" y="160958"/>
                </a:lnTo>
                <a:cubicBezTo>
                  <a:pt x="66154" y="164381"/>
                  <a:pt x="63029" y="166688"/>
                  <a:pt x="59531" y="166688"/>
                </a:cubicBezTo>
                <a:cubicBezTo>
                  <a:pt x="56034" y="166688"/>
                  <a:pt x="52908" y="164381"/>
                  <a:pt x="51941" y="160958"/>
                </a:cubicBezTo>
                <a:lnTo>
                  <a:pt x="41672" y="125016"/>
                </a:lnTo>
                <a:lnTo>
                  <a:pt x="5730" y="114746"/>
                </a:lnTo>
                <a:cubicBezTo>
                  <a:pt x="2307" y="113779"/>
                  <a:pt x="0" y="110654"/>
                  <a:pt x="0" y="107156"/>
                </a:cubicBezTo>
                <a:cubicBezTo>
                  <a:pt x="0" y="103659"/>
                  <a:pt x="2307" y="100533"/>
                  <a:pt x="5730" y="99566"/>
                </a:cubicBezTo>
                <a:lnTo>
                  <a:pt x="41672" y="89297"/>
                </a:lnTo>
                <a:lnTo>
                  <a:pt x="51941" y="53355"/>
                </a:lnTo>
                <a:cubicBezTo>
                  <a:pt x="52908" y="49932"/>
                  <a:pt x="56034" y="47625"/>
                  <a:pt x="59531" y="47625"/>
                </a:cubicBezTo>
                <a:cubicBezTo>
                  <a:pt x="63029" y="47625"/>
                  <a:pt x="66154" y="49932"/>
                  <a:pt x="67121" y="53355"/>
                </a:cubicBezTo>
                <a:lnTo>
                  <a:pt x="77391" y="89297"/>
                </a:lnTo>
                <a:close/>
                <a:moveTo>
                  <a:pt x="434578" y="303609"/>
                </a:moveTo>
                <a:lnTo>
                  <a:pt x="470520" y="313879"/>
                </a:lnTo>
                <a:cubicBezTo>
                  <a:pt x="473943" y="314846"/>
                  <a:pt x="476250" y="317971"/>
                  <a:pt x="476250" y="321469"/>
                </a:cubicBezTo>
                <a:cubicBezTo>
                  <a:pt x="476250" y="324966"/>
                  <a:pt x="473943" y="328092"/>
                  <a:pt x="470520" y="329059"/>
                </a:cubicBezTo>
                <a:lnTo>
                  <a:pt x="434578" y="339328"/>
                </a:lnTo>
                <a:lnTo>
                  <a:pt x="424309" y="375270"/>
                </a:lnTo>
                <a:cubicBezTo>
                  <a:pt x="423342" y="378693"/>
                  <a:pt x="420216" y="381000"/>
                  <a:pt x="416719" y="381000"/>
                </a:cubicBezTo>
                <a:cubicBezTo>
                  <a:pt x="413221" y="381000"/>
                  <a:pt x="410096" y="378693"/>
                  <a:pt x="409129" y="375270"/>
                </a:cubicBezTo>
                <a:lnTo>
                  <a:pt x="398859" y="339328"/>
                </a:lnTo>
                <a:lnTo>
                  <a:pt x="362917" y="329059"/>
                </a:lnTo>
                <a:cubicBezTo>
                  <a:pt x="359494" y="328092"/>
                  <a:pt x="357188" y="324966"/>
                  <a:pt x="357188" y="321469"/>
                </a:cubicBezTo>
                <a:cubicBezTo>
                  <a:pt x="357188" y="317971"/>
                  <a:pt x="359494" y="314846"/>
                  <a:pt x="362917" y="313879"/>
                </a:cubicBezTo>
                <a:lnTo>
                  <a:pt x="398859" y="303609"/>
                </a:lnTo>
                <a:lnTo>
                  <a:pt x="409129" y="267667"/>
                </a:lnTo>
                <a:cubicBezTo>
                  <a:pt x="410096" y="264244"/>
                  <a:pt x="413221" y="261938"/>
                  <a:pt x="416719" y="261938"/>
                </a:cubicBezTo>
                <a:cubicBezTo>
                  <a:pt x="420216" y="261938"/>
                  <a:pt x="423342" y="264244"/>
                  <a:pt x="424309" y="267667"/>
                </a:cubicBezTo>
                <a:lnTo>
                  <a:pt x="434578" y="303609"/>
                </a:lnTo>
                <a:close/>
              </a:path>
            </a:pathLst>
          </a:custGeom>
          <a:solidFill>
            <a:srgbClr val="3341B8"/>
          </a:solidFill>
          <a:ln/>
        </p:spPr>
      </p:sp>
      <p:sp>
        <p:nvSpPr>
          <p:cNvPr id="9" name="Text 4"/>
          <p:cNvSpPr/>
          <p:nvPr/>
        </p:nvSpPr>
        <p:spPr>
          <a:xfrm>
            <a:off x="152400" y="3937000"/>
            <a:ext cx="31242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30000"/>
              </a:lnSpc>
              <a:buNone/>
            </a:pPr>
            <a:r>
              <a:rPr lang="en-US" sz="1600" b="1" dirty="0">
                <a:solidFill>
                  <a:srgbClr val="34385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5 Senses (Input)</a:t>
            </a:r>
            <a:endParaRPr lang="en-US" sz="1600" dirty="0"/>
          </a:p>
        </p:txBody>
      </p:sp>
      <p:sp>
        <p:nvSpPr>
          <p:cNvPr id="10" name="Shape 5"/>
          <p:cNvSpPr/>
          <p:nvPr/>
        </p:nvSpPr>
        <p:spPr>
          <a:xfrm>
            <a:off x="3175000" y="3784600"/>
            <a:ext cx="1460500" cy="50800"/>
          </a:xfrm>
          <a:custGeom>
            <a:avLst/>
            <a:gdLst/>
            <a:ahLst/>
            <a:cxnLst/>
            <a:rect l="l" t="t" r="r" b="b"/>
            <a:pathLst>
              <a:path w="1460500" h="50800">
                <a:moveTo>
                  <a:pt x="0" y="0"/>
                </a:moveTo>
                <a:lnTo>
                  <a:pt x="1460500" y="0"/>
                </a:lnTo>
                <a:lnTo>
                  <a:pt x="14605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gradFill rotWithShape="1" flip="none">
            <a:gsLst>
              <a:gs pos="0">
                <a:srgbClr val="3341B8"/>
              </a:gs>
              <a:gs pos="100000">
                <a:srgbClr val="6052C8"/>
              </a:gs>
            </a:gsLst>
            <a:lin ang="0" scaled="1"/>
          </a:gradFill>
          <a:ln/>
        </p:spPr>
      </p:sp>
      <p:sp>
        <p:nvSpPr>
          <p:cNvPr id="11" name="Shape 6"/>
          <p:cNvSpPr/>
          <p:nvPr/>
        </p:nvSpPr>
        <p:spPr>
          <a:xfrm>
            <a:off x="4635500" y="3225800"/>
            <a:ext cx="2921000" cy="1168400"/>
          </a:xfrm>
          <a:custGeom>
            <a:avLst/>
            <a:gdLst/>
            <a:ahLst/>
            <a:cxnLst/>
            <a:rect l="l" t="t" r="r" b="b"/>
            <a:pathLst>
              <a:path w="2921000" h="1168400">
                <a:moveTo>
                  <a:pt x="101604" y="0"/>
                </a:moveTo>
                <a:lnTo>
                  <a:pt x="2819396" y="0"/>
                </a:lnTo>
                <a:cubicBezTo>
                  <a:pt x="2875510" y="0"/>
                  <a:pt x="2921000" y="45490"/>
                  <a:pt x="2921000" y="101604"/>
                </a:cubicBezTo>
                <a:lnTo>
                  <a:pt x="2921000" y="1066796"/>
                </a:lnTo>
                <a:cubicBezTo>
                  <a:pt x="2921000" y="1122910"/>
                  <a:pt x="2875510" y="1168400"/>
                  <a:pt x="2819396" y="1168400"/>
                </a:cubicBezTo>
                <a:lnTo>
                  <a:pt x="101604" y="1168400"/>
                </a:lnTo>
                <a:cubicBezTo>
                  <a:pt x="45490" y="1168400"/>
                  <a:pt x="0" y="1122910"/>
                  <a:pt x="0" y="1066796"/>
                </a:cubicBezTo>
                <a:lnTo>
                  <a:pt x="0" y="101604"/>
                </a:lnTo>
                <a:cubicBezTo>
                  <a:pt x="0" y="45527"/>
                  <a:pt x="45527" y="0"/>
                  <a:pt x="101604" y="0"/>
                </a:cubicBezTo>
                <a:close/>
              </a:path>
            </a:pathLst>
          </a:custGeom>
          <a:solidFill>
            <a:srgbClr val="6052C8">
              <a:alpha val="10196"/>
            </a:srgbClr>
          </a:solidFill>
          <a:ln/>
        </p:spPr>
      </p:sp>
      <p:sp>
        <p:nvSpPr>
          <p:cNvPr id="12" name="Shape 7"/>
          <p:cNvSpPr/>
          <p:nvPr/>
        </p:nvSpPr>
        <p:spPr>
          <a:xfrm>
            <a:off x="5908675" y="34163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89297" y="41672"/>
                </a:moveTo>
                <a:cubicBezTo>
                  <a:pt x="89297" y="18678"/>
                  <a:pt x="107975" y="0"/>
                  <a:pt x="130969" y="0"/>
                </a:cubicBezTo>
                <a:lnTo>
                  <a:pt x="148828" y="0"/>
                </a:lnTo>
                <a:cubicBezTo>
                  <a:pt x="161999" y="0"/>
                  <a:pt x="172641" y="10641"/>
                  <a:pt x="172641" y="23812"/>
                </a:cubicBezTo>
                <a:lnTo>
                  <a:pt x="172641" y="357188"/>
                </a:lnTo>
                <a:cubicBezTo>
                  <a:pt x="172641" y="370359"/>
                  <a:pt x="161999" y="381000"/>
                  <a:pt x="148828" y="381000"/>
                </a:cubicBezTo>
                <a:lnTo>
                  <a:pt x="125016" y="381000"/>
                </a:lnTo>
                <a:cubicBezTo>
                  <a:pt x="102840" y="381000"/>
                  <a:pt x="84162" y="365820"/>
                  <a:pt x="78879" y="345281"/>
                </a:cubicBezTo>
                <a:cubicBezTo>
                  <a:pt x="78358" y="345281"/>
                  <a:pt x="77912" y="345281"/>
                  <a:pt x="77391" y="345281"/>
                </a:cubicBezTo>
                <a:cubicBezTo>
                  <a:pt x="44500" y="345281"/>
                  <a:pt x="17859" y="318641"/>
                  <a:pt x="17859" y="285750"/>
                </a:cubicBezTo>
                <a:cubicBezTo>
                  <a:pt x="17859" y="272355"/>
                  <a:pt x="22324" y="260003"/>
                  <a:pt x="29766" y="250031"/>
                </a:cubicBezTo>
                <a:cubicBezTo>
                  <a:pt x="15329" y="239167"/>
                  <a:pt x="5953" y="221903"/>
                  <a:pt x="5953" y="202406"/>
                </a:cubicBezTo>
                <a:cubicBezTo>
                  <a:pt x="5953" y="179412"/>
                  <a:pt x="19050" y="159395"/>
                  <a:pt x="38100" y="149498"/>
                </a:cubicBezTo>
                <a:cubicBezTo>
                  <a:pt x="32817" y="140568"/>
                  <a:pt x="29766" y="130150"/>
                  <a:pt x="29766" y="119063"/>
                </a:cubicBezTo>
                <a:cubicBezTo>
                  <a:pt x="29766" y="86171"/>
                  <a:pt x="56406" y="59531"/>
                  <a:pt x="89297" y="59531"/>
                </a:cubicBezTo>
                <a:lnTo>
                  <a:pt x="89297" y="41672"/>
                </a:lnTo>
                <a:close/>
                <a:moveTo>
                  <a:pt x="291703" y="41672"/>
                </a:moveTo>
                <a:lnTo>
                  <a:pt x="291703" y="59531"/>
                </a:lnTo>
                <a:cubicBezTo>
                  <a:pt x="324594" y="59531"/>
                  <a:pt x="351234" y="86171"/>
                  <a:pt x="351234" y="119063"/>
                </a:cubicBezTo>
                <a:cubicBezTo>
                  <a:pt x="351234" y="130225"/>
                  <a:pt x="348183" y="140643"/>
                  <a:pt x="342900" y="149498"/>
                </a:cubicBezTo>
                <a:cubicBezTo>
                  <a:pt x="362024" y="159395"/>
                  <a:pt x="375047" y="179338"/>
                  <a:pt x="375047" y="202406"/>
                </a:cubicBezTo>
                <a:cubicBezTo>
                  <a:pt x="375047" y="221903"/>
                  <a:pt x="365671" y="239167"/>
                  <a:pt x="351234" y="250031"/>
                </a:cubicBezTo>
                <a:cubicBezTo>
                  <a:pt x="358676" y="260003"/>
                  <a:pt x="363141" y="272355"/>
                  <a:pt x="363141" y="285750"/>
                </a:cubicBezTo>
                <a:cubicBezTo>
                  <a:pt x="363141" y="318641"/>
                  <a:pt x="336500" y="345281"/>
                  <a:pt x="303609" y="345281"/>
                </a:cubicBezTo>
                <a:cubicBezTo>
                  <a:pt x="303088" y="345281"/>
                  <a:pt x="302642" y="345281"/>
                  <a:pt x="302121" y="345281"/>
                </a:cubicBezTo>
                <a:cubicBezTo>
                  <a:pt x="296838" y="365820"/>
                  <a:pt x="278160" y="381000"/>
                  <a:pt x="255984" y="381000"/>
                </a:cubicBezTo>
                <a:lnTo>
                  <a:pt x="232172" y="381000"/>
                </a:lnTo>
                <a:cubicBezTo>
                  <a:pt x="219001" y="381000"/>
                  <a:pt x="208359" y="370359"/>
                  <a:pt x="208359" y="357188"/>
                </a:cubicBezTo>
                <a:lnTo>
                  <a:pt x="208359" y="23812"/>
                </a:lnTo>
                <a:cubicBezTo>
                  <a:pt x="208359" y="10641"/>
                  <a:pt x="219001" y="0"/>
                  <a:pt x="232172" y="0"/>
                </a:cubicBezTo>
                <a:lnTo>
                  <a:pt x="250031" y="0"/>
                </a:lnTo>
                <a:cubicBezTo>
                  <a:pt x="273025" y="0"/>
                  <a:pt x="291703" y="18678"/>
                  <a:pt x="291703" y="41672"/>
                </a:cubicBezTo>
                <a:close/>
              </a:path>
            </a:pathLst>
          </a:custGeom>
          <a:solidFill>
            <a:srgbClr val="6052C8"/>
          </a:solidFill>
          <a:ln/>
        </p:spPr>
      </p:sp>
      <p:sp>
        <p:nvSpPr>
          <p:cNvPr id="13" name="Text 8"/>
          <p:cNvSpPr/>
          <p:nvPr/>
        </p:nvSpPr>
        <p:spPr>
          <a:xfrm>
            <a:off x="4533900" y="3937000"/>
            <a:ext cx="31242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30000"/>
              </a:lnSpc>
              <a:buNone/>
            </a:pPr>
            <a:r>
              <a:rPr lang="en-US" sz="1600" b="1" dirty="0">
                <a:solidFill>
                  <a:srgbClr val="34385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6th Sense (Integration)</a:t>
            </a:r>
            <a:endParaRPr lang="en-US" sz="1600" dirty="0"/>
          </a:p>
        </p:txBody>
      </p:sp>
      <p:sp>
        <p:nvSpPr>
          <p:cNvPr id="14" name="Shape 9"/>
          <p:cNvSpPr/>
          <p:nvPr/>
        </p:nvSpPr>
        <p:spPr>
          <a:xfrm>
            <a:off x="7556500" y="3784600"/>
            <a:ext cx="1460500" cy="50800"/>
          </a:xfrm>
          <a:custGeom>
            <a:avLst/>
            <a:gdLst/>
            <a:ahLst/>
            <a:cxnLst/>
            <a:rect l="l" t="t" r="r" b="b"/>
            <a:pathLst>
              <a:path w="1460500" h="50800">
                <a:moveTo>
                  <a:pt x="0" y="0"/>
                </a:moveTo>
                <a:lnTo>
                  <a:pt x="1460500" y="0"/>
                </a:lnTo>
                <a:lnTo>
                  <a:pt x="14605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gradFill rotWithShape="1" flip="none">
            <a:gsLst>
              <a:gs pos="0">
                <a:srgbClr val="6052C8"/>
              </a:gs>
              <a:gs pos="100000">
                <a:srgbClr val="4D5EFF"/>
              </a:gs>
            </a:gsLst>
            <a:lin ang="0" scaled="1"/>
          </a:gradFill>
          <a:ln/>
        </p:spPr>
      </p:sp>
      <p:sp>
        <p:nvSpPr>
          <p:cNvPr id="15" name="Shape 10"/>
          <p:cNvSpPr/>
          <p:nvPr/>
        </p:nvSpPr>
        <p:spPr>
          <a:xfrm>
            <a:off x="9017000" y="3225800"/>
            <a:ext cx="2921000" cy="1168400"/>
          </a:xfrm>
          <a:custGeom>
            <a:avLst/>
            <a:gdLst/>
            <a:ahLst/>
            <a:cxnLst/>
            <a:rect l="l" t="t" r="r" b="b"/>
            <a:pathLst>
              <a:path w="2921000" h="1168400">
                <a:moveTo>
                  <a:pt x="101604" y="0"/>
                </a:moveTo>
                <a:lnTo>
                  <a:pt x="2819396" y="0"/>
                </a:lnTo>
                <a:cubicBezTo>
                  <a:pt x="2875510" y="0"/>
                  <a:pt x="2921000" y="45490"/>
                  <a:pt x="2921000" y="101604"/>
                </a:cubicBezTo>
                <a:lnTo>
                  <a:pt x="2921000" y="1066796"/>
                </a:lnTo>
                <a:cubicBezTo>
                  <a:pt x="2921000" y="1122910"/>
                  <a:pt x="2875510" y="1168400"/>
                  <a:pt x="2819396" y="1168400"/>
                </a:cubicBezTo>
                <a:lnTo>
                  <a:pt x="101604" y="1168400"/>
                </a:lnTo>
                <a:cubicBezTo>
                  <a:pt x="45490" y="1168400"/>
                  <a:pt x="0" y="1122910"/>
                  <a:pt x="0" y="1066796"/>
                </a:cubicBezTo>
                <a:lnTo>
                  <a:pt x="0" y="101604"/>
                </a:lnTo>
                <a:cubicBezTo>
                  <a:pt x="0" y="45527"/>
                  <a:pt x="45527" y="0"/>
                  <a:pt x="101604" y="0"/>
                </a:cubicBezTo>
                <a:close/>
              </a:path>
            </a:pathLst>
          </a:custGeom>
          <a:solidFill>
            <a:srgbClr val="4D5EFF">
              <a:alpha val="20000"/>
            </a:srgbClr>
          </a:solidFill>
          <a:ln/>
        </p:spPr>
      </p:sp>
      <p:sp>
        <p:nvSpPr>
          <p:cNvPr id="16" name="Shape 11"/>
          <p:cNvSpPr/>
          <p:nvPr/>
        </p:nvSpPr>
        <p:spPr>
          <a:xfrm>
            <a:off x="10266363" y="3416300"/>
            <a:ext cx="428625" cy="381000"/>
          </a:xfrm>
          <a:custGeom>
            <a:avLst/>
            <a:gdLst/>
            <a:ahLst/>
            <a:cxnLst/>
            <a:rect l="l" t="t" r="r" b="b"/>
            <a:pathLst>
              <a:path w="428625" h="381000">
                <a:moveTo>
                  <a:pt x="285750" y="107156"/>
                </a:moveTo>
                <a:cubicBezTo>
                  <a:pt x="285750" y="179487"/>
                  <a:pt x="221754" y="238125"/>
                  <a:pt x="142875" y="238125"/>
                </a:cubicBezTo>
                <a:cubicBezTo>
                  <a:pt x="123006" y="238125"/>
                  <a:pt x="104105" y="234404"/>
                  <a:pt x="86916" y="227707"/>
                </a:cubicBezTo>
                <a:lnTo>
                  <a:pt x="26194" y="259854"/>
                </a:lnTo>
                <a:cubicBezTo>
                  <a:pt x="19273" y="263500"/>
                  <a:pt x="10790" y="262235"/>
                  <a:pt x="5209" y="256729"/>
                </a:cubicBezTo>
                <a:cubicBezTo>
                  <a:pt x="-372" y="251222"/>
                  <a:pt x="-1637" y="242664"/>
                  <a:pt x="2084" y="235744"/>
                </a:cubicBezTo>
                <a:lnTo>
                  <a:pt x="28575" y="185738"/>
                </a:lnTo>
                <a:cubicBezTo>
                  <a:pt x="10641" y="163860"/>
                  <a:pt x="0" y="136624"/>
                  <a:pt x="0" y="107156"/>
                </a:cubicBezTo>
                <a:cubicBezTo>
                  <a:pt x="0" y="34826"/>
                  <a:pt x="63996" y="-23812"/>
                  <a:pt x="142875" y="-23812"/>
                </a:cubicBezTo>
                <a:cubicBezTo>
                  <a:pt x="221754" y="-23812"/>
                  <a:pt x="285750" y="34826"/>
                  <a:pt x="285750" y="107156"/>
                </a:cubicBezTo>
                <a:close/>
                <a:moveTo>
                  <a:pt x="285750" y="381000"/>
                </a:moveTo>
                <a:cubicBezTo>
                  <a:pt x="215726" y="381000"/>
                  <a:pt x="157460" y="334789"/>
                  <a:pt x="145256" y="273844"/>
                </a:cubicBezTo>
                <a:cubicBezTo>
                  <a:pt x="234553" y="272728"/>
                  <a:pt x="312167" y="209178"/>
                  <a:pt x="320725" y="123006"/>
                </a:cubicBezTo>
                <a:cubicBezTo>
                  <a:pt x="382712" y="137294"/>
                  <a:pt x="428625" y="188714"/>
                  <a:pt x="428625" y="250031"/>
                </a:cubicBezTo>
                <a:cubicBezTo>
                  <a:pt x="428625" y="279499"/>
                  <a:pt x="417984" y="306735"/>
                  <a:pt x="400050" y="328613"/>
                </a:cubicBezTo>
                <a:lnTo>
                  <a:pt x="426541" y="378619"/>
                </a:lnTo>
                <a:cubicBezTo>
                  <a:pt x="430188" y="385539"/>
                  <a:pt x="428923" y="394022"/>
                  <a:pt x="423416" y="399604"/>
                </a:cubicBezTo>
                <a:cubicBezTo>
                  <a:pt x="417909" y="405185"/>
                  <a:pt x="409352" y="406450"/>
                  <a:pt x="402431" y="402729"/>
                </a:cubicBezTo>
                <a:lnTo>
                  <a:pt x="341709" y="370582"/>
                </a:lnTo>
                <a:cubicBezTo>
                  <a:pt x="324520" y="377279"/>
                  <a:pt x="305619" y="381000"/>
                  <a:pt x="285750" y="381000"/>
                </a:cubicBezTo>
                <a:close/>
              </a:path>
            </a:pathLst>
          </a:custGeom>
          <a:solidFill>
            <a:srgbClr val="4D5EFF"/>
          </a:solidFill>
          <a:ln/>
        </p:spPr>
      </p:sp>
      <p:sp>
        <p:nvSpPr>
          <p:cNvPr id="17" name="Text 12"/>
          <p:cNvSpPr/>
          <p:nvPr/>
        </p:nvSpPr>
        <p:spPr>
          <a:xfrm>
            <a:off x="8915400" y="3937000"/>
            <a:ext cx="31242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30000"/>
              </a:lnSpc>
              <a:buNone/>
            </a:pPr>
            <a:r>
              <a:rPr lang="en-US" sz="1600" b="1" dirty="0">
                <a:solidFill>
                  <a:srgbClr val="34385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7th Sense (Expression)</a:t>
            </a:r>
            <a:endParaRPr lang="en-US" sz="1600" dirty="0"/>
          </a:p>
        </p:txBody>
      </p:sp>
      <p:sp>
        <p:nvSpPr>
          <p:cNvPr id="18" name="Shape 13"/>
          <p:cNvSpPr/>
          <p:nvPr/>
        </p:nvSpPr>
        <p:spPr>
          <a:xfrm>
            <a:off x="4592241" y="4597400"/>
            <a:ext cx="228600" cy="304800"/>
          </a:xfrm>
          <a:custGeom>
            <a:avLst/>
            <a:gdLst/>
            <a:ahLst/>
            <a:cxnLst/>
            <a:rect l="l" t="t" r="r" b="b"/>
            <a:pathLst>
              <a:path w="228600" h="304800">
                <a:moveTo>
                  <a:pt x="100846" y="299204"/>
                </a:moveTo>
                <a:cubicBezTo>
                  <a:pt x="108287" y="306645"/>
                  <a:pt x="120372" y="306645"/>
                  <a:pt x="127814" y="299204"/>
                </a:cubicBezTo>
                <a:lnTo>
                  <a:pt x="223064" y="203954"/>
                </a:lnTo>
                <a:cubicBezTo>
                  <a:pt x="230505" y="196513"/>
                  <a:pt x="230505" y="184428"/>
                  <a:pt x="223064" y="176986"/>
                </a:cubicBezTo>
                <a:cubicBezTo>
                  <a:pt x="215622" y="169545"/>
                  <a:pt x="203537" y="169545"/>
                  <a:pt x="196096" y="176986"/>
                </a:cubicBezTo>
                <a:lnTo>
                  <a:pt x="133350" y="239732"/>
                </a:lnTo>
                <a:lnTo>
                  <a:pt x="133350" y="19050"/>
                </a:lnTo>
                <a:cubicBezTo>
                  <a:pt x="133350" y="8513"/>
                  <a:pt x="124837" y="0"/>
                  <a:pt x="114300" y="0"/>
                </a:cubicBezTo>
                <a:cubicBezTo>
                  <a:pt x="103763" y="0"/>
                  <a:pt x="95250" y="8513"/>
                  <a:pt x="95250" y="19050"/>
                </a:cubicBezTo>
                <a:lnTo>
                  <a:pt x="95250" y="239732"/>
                </a:lnTo>
                <a:lnTo>
                  <a:pt x="32504" y="176986"/>
                </a:lnTo>
                <a:cubicBezTo>
                  <a:pt x="25063" y="169545"/>
                  <a:pt x="12978" y="169545"/>
                  <a:pt x="5536" y="176986"/>
                </a:cubicBezTo>
                <a:cubicBezTo>
                  <a:pt x="-1905" y="184428"/>
                  <a:pt x="-1905" y="196513"/>
                  <a:pt x="5536" y="203954"/>
                </a:cubicBezTo>
                <a:lnTo>
                  <a:pt x="100786" y="299204"/>
                </a:lnTo>
                <a:close/>
              </a:path>
            </a:pathLst>
          </a:custGeom>
          <a:solidFill>
            <a:srgbClr val="4D5EFF"/>
          </a:solidFill>
          <a:ln/>
        </p:spPr>
      </p:sp>
      <p:sp>
        <p:nvSpPr>
          <p:cNvPr id="19" name="Text 14"/>
          <p:cNvSpPr/>
          <p:nvPr/>
        </p:nvSpPr>
        <p:spPr>
          <a:xfrm>
            <a:off x="4998641" y="4622800"/>
            <a:ext cx="27051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20000"/>
              </a:lnSpc>
              <a:buNone/>
            </a:pPr>
            <a:r>
              <a:rPr lang="en-US" sz="1400" b="1" dirty="0">
                <a:solidFill>
                  <a:srgbClr val="4D5E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Authentic Communication</a:t>
            </a:r>
            <a:endParaRPr lang="en-US" sz="1600" dirty="0"/>
          </a:p>
        </p:txBody>
      </p:sp>
      <p:sp>
        <p:nvSpPr>
          <p:cNvPr id="20" name="Shape 15"/>
          <p:cNvSpPr/>
          <p:nvPr/>
        </p:nvSpPr>
        <p:spPr>
          <a:xfrm>
            <a:off x="7371159" y="4597400"/>
            <a:ext cx="228600" cy="304800"/>
          </a:xfrm>
          <a:custGeom>
            <a:avLst/>
            <a:gdLst/>
            <a:ahLst/>
            <a:cxnLst/>
            <a:rect l="l" t="t" r="r" b="b"/>
            <a:pathLst>
              <a:path w="228600" h="304800">
                <a:moveTo>
                  <a:pt x="100846" y="299204"/>
                </a:moveTo>
                <a:cubicBezTo>
                  <a:pt x="108287" y="306645"/>
                  <a:pt x="120372" y="306645"/>
                  <a:pt x="127814" y="299204"/>
                </a:cubicBezTo>
                <a:lnTo>
                  <a:pt x="223064" y="203954"/>
                </a:lnTo>
                <a:cubicBezTo>
                  <a:pt x="230505" y="196513"/>
                  <a:pt x="230505" y="184428"/>
                  <a:pt x="223064" y="176986"/>
                </a:cubicBezTo>
                <a:cubicBezTo>
                  <a:pt x="215622" y="169545"/>
                  <a:pt x="203537" y="169545"/>
                  <a:pt x="196096" y="176986"/>
                </a:cubicBezTo>
                <a:lnTo>
                  <a:pt x="133350" y="239732"/>
                </a:lnTo>
                <a:lnTo>
                  <a:pt x="133350" y="19050"/>
                </a:lnTo>
                <a:cubicBezTo>
                  <a:pt x="133350" y="8513"/>
                  <a:pt x="124837" y="0"/>
                  <a:pt x="114300" y="0"/>
                </a:cubicBezTo>
                <a:cubicBezTo>
                  <a:pt x="103763" y="0"/>
                  <a:pt x="95250" y="8513"/>
                  <a:pt x="95250" y="19050"/>
                </a:cubicBezTo>
                <a:lnTo>
                  <a:pt x="95250" y="239732"/>
                </a:lnTo>
                <a:lnTo>
                  <a:pt x="32504" y="176986"/>
                </a:lnTo>
                <a:cubicBezTo>
                  <a:pt x="25063" y="169545"/>
                  <a:pt x="12978" y="169545"/>
                  <a:pt x="5536" y="176986"/>
                </a:cubicBezTo>
                <a:cubicBezTo>
                  <a:pt x="-1905" y="184428"/>
                  <a:pt x="-1905" y="196513"/>
                  <a:pt x="5536" y="203954"/>
                </a:cubicBezTo>
                <a:lnTo>
                  <a:pt x="100786" y="299204"/>
                </a:lnTo>
                <a:close/>
              </a:path>
            </a:pathLst>
          </a:custGeom>
          <a:solidFill>
            <a:srgbClr val="4D5EFF"/>
          </a:solidFill>
          <a:ln/>
        </p:spPr>
      </p:sp>
    </p:spTree>
  </p:cSld>
  <p:clrMapOvr>
    <a:masterClrMapping/>
  </p:clrMapOvr>
  <p:transition>
    <p:fade/>
    <p:spd val="med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F3F4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7:28-d2nfa018bjvh7rlj0eug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233275" cy="6881495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8-27-20:07:28-d2nfa018bjvh7rlj0et0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30850"/>
            <a:ext cx="1684020" cy="1327150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8-27-20:07:28-d2nfa018bjvh7rlj0eu0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6180" y="0"/>
            <a:ext cx="2116455" cy="2286000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0" y="1447800"/>
            <a:ext cx="121920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3000" b="1" dirty="0">
                <a:solidFill>
                  <a:srgbClr val="3341B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Binary Tier System</a:t>
            </a:r>
            <a:endParaRPr lang="en-US" sz="1600" dirty="0"/>
          </a:p>
        </p:txBody>
      </p:sp>
      <p:sp>
        <p:nvSpPr>
          <p:cNvPr id="6" name="Text 1"/>
          <p:cNvSpPr/>
          <p:nvPr/>
        </p:nvSpPr>
        <p:spPr>
          <a:xfrm>
            <a:off x="0" y="1955800"/>
            <a:ext cx="12192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6052C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Foundation vs. Aspiration Tracks</a:t>
            </a:r>
            <a:endParaRPr lang="en-US" sz="1600" dirty="0"/>
          </a:p>
        </p:txBody>
      </p:sp>
      <p:sp>
        <p:nvSpPr>
          <p:cNvPr id="7" name="Shape 2"/>
          <p:cNvSpPr/>
          <p:nvPr/>
        </p:nvSpPr>
        <p:spPr>
          <a:xfrm>
            <a:off x="831850" y="2667000"/>
            <a:ext cx="4673600" cy="0"/>
          </a:xfrm>
          <a:prstGeom prst="line">
            <a:avLst/>
          </a:prstGeom>
          <a:noFill/>
          <a:ln w="50800">
            <a:solidFill>
              <a:srgbClr val="3341B8"/>
            </a:solidFill>
            <a:prstDash val="solid"/>
            <a:headEnd type="none"/>
            <a:tailEnd type="none"/>
          </a:ln>
        </p:spPr>
      </p:sp>
      <p:sp>
        <p:nvSpPr>
          <p:cNvPr id="8" name="Shape 3"/>
          <p:cNvSpPr/>
          <p:nvPr/>
        </p:nvSpPr>
        <p:spPr>
          <a:xfrm>
            <a:off x="831850" y="2667000"/>
            <a:ext cx="4673600" cy="2692400"/>
          </a:xfrm>
          <a:custGeom>
            <a:avLst/>
            <a:gdLst/>
            <a:ahLst/>
            <a:cxnLst/>
            <a:rect l="l" t="t" r="r" b="b"/>
            <a:pathLst>
              <a:path w="4673600" h="2692400">
                <a:moveTo>
                  <a:pt x="0" y="0"/>
                </a:moveTo>
                <a:lnTo>
                  <a:pt x="4673600" y="0"/>
                </a:lnTo>
                <a:lnTo>
                  <a:pt x="4673600" y="2590789"/>
                </a:lnTo>
                <a:cubicBezTo>
                  <a:pt x="4673600" y="2646907"/>
                  <a:pt x="4628107" y="2692400"/>
                  <a:pt x="4571989" y="2692400"/>
                </a:cubicBezTo>
                <a:lnTo>
                  <a:pt x="101611" y="2692400"/>
                </a:lnTo>
                <a:cubicBezTo>
                  <a:pt x="45493" y="2692400"/>
                  <a:pt x="0" y="2646907"/>
                  <a:pt x="0" y="2590789"/>
                </a:cubicBezTo>
                <a:lnTo>
                  <a:pt x="0" y="0"/>
                </a:lnTo>
                <a:close/>
              </a:path>
            </a:pathLst>
          </a:custGeom>
          <a:solidFill>
            <a:srgbClr val="3341B8">
              <a:alpha val="10196"/>
            </a:srgbClr>
          </a:solidFill>
          <a:ln/>
        </p:spPr>
      </p:sp>
      <p:sp>
        <p:nvSpPr>
          <p:cNvPr id="9" name="Text 4"/>
          <p:cNvSpPr/>
          <p:nvPr/>
        </p:nvSpPr>
        <p:spPr>
          <a:xfrm>
            <a:off x="882650" y="3022600"/>
            <a:ext cx="4572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3341B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Foundation Track</a:t>
            </a:r>
            <a:endParaRPr lang="en-US" sz="1600" dirty="0"/>
          </a:p>
        </p:txBody>
      </p:sp>
      <p:sp>
        <p:nvSpPr>
          <p:cNvPr id="10" name="Text 5"/>
          <p:cNvSpPr/>
          <p:nvPr/>
        </p:nvSpPr>
        <p:spPr>
          <a:xfrm>
            <a:off x="1136650" y="3429000"/>
            <a:ext cx="40640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34385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Basic Stability (Physiological &amp; Psychological Needs)</a:t>
            </a:r>
            <a:endParaRPr lang="en-US" sz="1600" dirty="0"/>
          </a:p>
        </p:txBody>
      </p:sp>
      <p:sp>
        <p:nvSpPr>
          <p:cNvPr id="11" name="Shape 6"/>
          <p:cNvSpPr/>
          <p:nvPr/>
        </p:nvSpPr>
        <p:spPr>
          <a:xfrm>
            <a:off x="1162050" y="4178300"/>
            <a:ext cx="177800" cy="177800"/>
          </a:xfrm>
          <a:custGeom>
            <a:avLst/>
            <a:gdLst/>
            <a:ahLst/>
            <a:cxnLst/>
            <a:rect l="l" t="t" r="r" b="b"/>
            <a:pathLst>
              <a:path w="177800" h="177800">
                <a:moveTo>
                  <a:pt x="96470" y="2986"/>
                </a:moveTo>
                <a:cubicBezTo>
                  <a:pt x="92199" y="-972"/>
                  <a:pt x="85601" y="-972"/>
                  <a:pt x="81364" y="2986"/>
                </a:cubicBezTo>
                <a:lnTo>
                  <a:pt x="3577" y="75218"/>
                </a:lnTo>
                <a:cubicBezTo>
                  <a:pt x="243" y="78343"/>
                  <a:pt x="-868" y="83170"/>
                  <a:pt x="799" y="87407"/>
                </a:cubicBezTo>
                <a:cubicBezTo>
                  <a:pt x="2466" y="91643"/>
                  <a:pt x="6529" y="94456"/>
                  <a:pt x="11112" y="94456"/>
                </a:cubicBezTo>
                <a:lnTo>
                  <a:pt x="16669" y="94456"/>
                </a:lnTo>
                <a:lnTo>
                  <a:pt x="16669" y="155575"/>
                </a:lnTo>
                <a:cubicBezTo>
                  <a:pt x="16669" y="167833"/>
                  <a:pt x="26635" y="177800"/>
                  <a:pt x="38894" y="177800"/>
                </a:cubicBezTo>
                <a:lnTo>
                  <a:pt x="138906" y="177800"/>
                </a:lnTo>
                <a:cubicBezTo>
                  <a:pt x="151165" y="177800"/>
                  <a:pt x="161131" y="167833"/>
                  <a:pt x="161131" y="155575"/>
                </a:cubicBezTo>
                <a:lnTo>
                  <a:pt x="161131" y="94456"/>
                </a:lnTo>
                <a:lnTo>
                  <a:pt x="166688" y="94456"/>
                </a:lnTo>
                <a:cubicBezTo>
                  <a:pt x="171271" y="94456"/>
                  <a:pt x="175369" y="91643"/>
                  <a:pt x="177036" y="87407"/>
                </a:cubicBezTo>
                <a:cubicBezTo>
                  <a:pt x="178703" y="83170"/>
                  <a:pt x="177592" y="78308"/>
                  <a:pt x="174258" y="75218"/>
                </a:cubicBezTo>
                <a:lnTo>
                  <a:pt x="96470" y="2986"/>
                </a:lnTo>
                <a:close/>
                <a:moveTo>
                  <a:pt x="83344" y="111125"/>
                </a:moveTo>
                <a:lnTo>
                  <a:pt x="94456" y="111125"/>
                </a:lnTo>
                <a:cubicBezTo>
                  <a:pt x="103659" y="111125"/>
                  <a:pt x="111125" y="118591"/>
                  <a:pt x="111125" y="127794"/>
                </a:cubicBezTo>
                <a:lnTo>
                  <a:pt x="111125" y="161131"/>
                </a:lnTo>
                <a:lnTo>
                  <a:pt x="66675" y="161131"/>
                </a:lnTo>
                <a:lnTo>
                  <a:pt x="66675" y="127794"/>
                </a:lnTo>
                <a:cubicBezTo>
                  <a:pt x="66675" y="118591"/>
                  <a:pt x="74141" y="111125"/>
                  <a:pt x="83344" y="111125"/>
                </a:cubicBezTo>
                <a:close/>
              </a:path>
            </a:pathLst>
          </a:custGeom>
          <a:solidFill>
            <a:srgbClr val="3341B8"/>
          </a:solidFill>
          <a:ln/>
        </p:spPr>
      </p:sp>
      <p:sp>
        <p:nvSpPr>
          <p:cNvPr id="12" name="Text 7"/>
          <p:cNvSpPr/>
          <p:nvPr/>
        </p:nvSpPr>
        <p:spPr>
          <a:xfrm>
            <a:off x="1365250" y="4140200"/>
            <a:ext cx="38354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34385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Housing &amp; Financial Security</a:t>
            </a:r>
            <a:endParaRPr lang="en-US" sz="1600" dirty="0"/>
          </a:p>
        </p:txBody>
      </p:sp>
      <p:sp>
        <p:nvSpPr>
          <p:cNvPr id="13" name="Shape 8"/>
          <p:cNvSpPr/>
          <p:nvPr/>
        </p:nvSpPr>
        <p:spPr>
          <a:xfrm>
            <a:off x="1162050" y="4533900"/>
            <a:ext cx="177800" cy="177800"/>
          </a:xfrm>
          <a:custGeom>
            <a:avLst/>
            <a:gdLst/>
            <a:ahLst/>
            <a:cxnLst/>
            <a:rect l="l" t="t" r="r" b="b"/>
            <a:pathLst>
              <a:path w="177800" h="177800">
                <a:moveTo>
                  <a:pt x="88900" y="37470"/>
                </a:moveTo>
                <a:lnTo>
                  <a:pt x="83691" y="30247"/>
                </a:lnTo>
                <a:cubicBezTo>
                  <a:pt x="75009" y="18231"/>
                  <a:pt x="61084" y="11112"/>
                  <a:pt x="46221" y="11112"/>
                </a:cubicBezTo>
                <a:cubicBezTo>
                  <a:pt x="20697" y="11112"/>
                  <a:pt x="0" y="31810"/>
                  <a:pt x="0" y="57334"/>
                </a:cubicBezTo>
                <a:lnTo>
                  <a:pt x="0" y="58236"/>
                </a:lnTo>
                <a:cubicBezTo>
                  <a:pt x="0" y="66432"/>
                  <a:pt x="2153" y="74905"/>
                  <a:pt x="5765" y="83344"/>
                </a:cubicBezTo>
                <a:lnTo>
                  <a:pt x="42575" y="83344"/>
                </a:lnTo>
                <a:cubicBezTo>
                  <a:pt x="43686" y="83344"/>
                  <a:pt x="44693" y="82684"/>
                  <a:pt x="45145" y="81642"/>
                </a:cubicBezTo>
                <a:lnTo>
                  <a:pt x="56188" y="55146"/>
                </a:lnTo>
                <a:cubicBezTo>
                  <a:pt x="57472" y="52090"/>
                  <a:pt x="60459" y="50076"/>
                  <a:pt x="63758" y="50006"/>
                </a:cubicBezTo>
                <a:cubicBezTo>
                  <a:pt x="67057" y="49937"/>
                  <a:pt x="70113" y="51881"/>
                  <a:pt x="71467" y="54903"/>
                </a:cubicBezTo>
                <a:lnTo>
                  <a:pt x="89282" y="94456"/>
                </a:lnTo>
                <a:lnTo>
                  <a:pt x="103659" y="65703"/>
                </a:lnTo>
                <a:cubicBezTo>
                  <a:pt x="105083" y="62890"/>
                  <a:pt x="107965" y="61084"/>
                  <a:pt x="111125" y="61084"/>
                </a:cubicBezTo>
                <a:cubicBezTo>
                  <a:pt x="114285" y="61084"/>
                  <a:pt x="117167" y="62855"/>
                  <a:pt x="118591" y="65703"/>
                </a:cubicBezTo>
                <a:lnTo>
                  <a:pt x="126648" y="81781"/>
                </a:lnTo>
                <a:cubicBezTo>
                  <a:pt x="127134" y="82719"/>
                  <a:pt x="128072" y="83309"/>
                  <a:pt x="129148" y="83309"/>
                </a:cubicBezTo>
                <a:lnTo>
                  <a:pt x="172070" y="83309"/>
                </a:lnTo>
                <a:cubicBezTo>
                  <a:pt x="175716" y="74870"/>
                  <a:pt x="177835" y="66397"/>
                  <a:pt x="177835" y="58202"/>
                </a:cubicBezTo>
                <a:lnTo>
                  <a:pt x="177835" y="57299"/>
                </a:lnTo>
                <a:cubicBezTo>
                  <a:pt x="177800" y="31810"/>
                  <a:pt x="157103" y="11112"/>
                  <a:pt x="131579" y="11112"/>
                </a:cubicBezTo>
                <a:cubicBezTo>
                  <a:pt x="116751" y="11112"/>
                  <a:pt x="102791" y="18231"/>
                  <a:pt x="94109" y="30247"/>
                </a:cubicBezTo>
                <a:lnTo>
                  <a:pt x="88900" y="37435"/>
                </a:lnTo>
                <a:close/>
                <a:moveTo>
                  <a:pt x="163076" y="100013"/>
                </a:moveTo>
                <a:lnTo>
                  <a:pt x="129113" y="100013"/>
                </a:lnTo>
                <a:cubicBezTo>
                  <a:pt x="121751" y="100013"/>
                  <a:pt x="115014" y="95845"/>
                  <a:pt x="111715" y="89247"/>
                </a:cubicBezTo>
                <a:lnTo>
                  <a:pt x="111125" y="88067"/>
                </a:lnTo>
                <a:lnTo>
                  <a:pt x="96366" y="117619"/>
                </a:lnTo>
                <a:cubicBezTo>
                  <a:pt x="94942" y="120501"/>
                  <a:pt x="91956" y="122307"/>
                  <a:pt x="88726" y="122238"/>
                </a:cubicBezTo>
                <a:cubicBezTo>
                  <a:pt x="85497" y="122168"/>
                  <a:pt x="82614" y="120258"/>
                  <a:pt x="81295" y="117341"/>
                </a:cubicBezTo>
                <a:lnTo>
                  <a:pt x="64175" y="79315"/>
                </a:lnTo>
                <a:lnTo>
                  <a:pt x="60528" y="88067"/>
                </a:lnTo>
                <a:cubicBezTo>
                  <a:pt x="57507" y="95324"/>
                  <a:pt x="50423" y="100047"/>
                  <a:pt x="42575" y="100047"/>
                </a:cubicBezTo>
                <a:lnTo>
                  <a:pt x="14724" y="100047"/>
                </a:lnTo>
                <a:cubicBezTo>
                  <a:pt x="31115" y="125675"/>
                  <a:pt x="57438" y="149255"/>
                  <a:pt x="73898" y="161826"/>
                </a:cubicBezTo>
                <a:cubicBezTo>
                  <a:pt x="78204" y="165090"/>
                  <a:pt x="83483" y="166722"/>
                  <a:pt x="88865" y="166722"/>
                </a:cubicBezTo>
                <a:cubicBezTo>
                  <a:pt x="94248" y="166722"/>
                  <a:pt x="99561" y="165125"/>
                  <a:pt x="103832" y="161826"/>
                </a:cubicBezTo>
                <a:cubicBezTo>
                  <a:pt x="120362" y="149220"/>
                  <a:pt x="146685" y="125641"/>
                  <a:pt x="163076" y="100013"/>
                </a:cubicBezTo>
                <a:close/>
              </a:path>
            </a:pathLst>
          </a:custGeom>
          <a:solidFill>
            <a:srgbClr val="3341B8"/>
          </a:solidFill>
          <a:ln/>
        </p:spPr>
      </p:sp>
      <p:sp>
        <p:nvSpPr>
          <p:cNvPr id="14" name="Text 9"/>
          <p:cNvSpPr/>
          <p:nvPr/>
        </p:nvSpPr>
        <p:spPr>
          <a:xfrm>
            <a:off x="1365250" y="4495800"/>
            <a:ext cx="38354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34385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Mental &amp; Physical Health</a:t>
            </a:r>
            <a:endParaRPr lang="en-US" sz="1600" dirty="0"/>
          </a:p>
        </p:txBody>
      </p:sp>
      <p:sp>
        <p:nvSpPr>
          <p:cNvPr id="15" name="Shape 10"/>
          <p:cNvSpPr/>
          <p:nvPr/>
        </p:nvSpPr>
        <p:spPr>
          <a:xfrm>
            <a:off x="1162050" y="4889500"/>
            <a:ext cx="177800" cy="177800"/>
          </a:xfrm>
          <a:custGeom>
            <a:avLst/>
            <a:gdLst/>
            <a:ahLst/>
            <a:cxnLst/>
            <a:rect l="l" t="t" r="r" b="b"/>
            <a:pathLst>
              <a:path w="177800" h="177800">
                <a:moveTo>
                  <a:pt x="22190" y="5001"/>
                </a:moveTo>
                <a:cubicBezTo>
                  <a:pt x="21912" y="2153"/>
                  <a:pt x="19516" y="0"/>
                  <a:pt x="16669" y="0"/>
                </a:cubicBezTo>
                <a:cubicBezTo>
                  <a:pt x="13821" y="0"/>
                  <a:pt x="11425" y="2153"/>
                  <a:pt x="11112" y="4966"/>
                </a:cubicBezTo>
                <a:lnTo>
                  <a:pt x="6216" y="51986"/>
                </a:lnTo>
                <a:cubicBezTo>
                  <a:pt x="5765" y="54069"/>
                  <a:pt x="5556" y="56188"/>
                  <a:pt x="5556" y="58306"/>
                </a:cubicBezTo>
                <a:cubicBezTo>
                  <a:pt x="5556" y="74245"/>
                  <a:pt x="17745" y="87337"/>
                  <a:pt x="33337" y="88761"/>
                </a:cubicBezTo>
                <a:lnTo>
                  <a:pt x="33337" y="166688"/>
                </a:lnTo>
                <a:cubicBezTo>
                  <a:pt x="33337" y="172834"/>
                  <a:pt x="38303" y="177800"/>
                  <a:pt x="44450" y="177800"/>
                </a:cubicBezTo>
                <a:cubicBezTo>
                  <a:pt x="50597" y="177800"/>
                  <a:pt x="55563" y="172834"/>
                  <a:pt x="55563" y="166688"/>
                </a:cubicBezTo>
                <a:lnTo>
                  <a:pt x="55563" y="88761"/>
                </a:lnTo>
                <a:cubicBezTo>
                  <a:pt x="71155" y="87337"/>
                  <a:pt x="83344" y="74245"/>
                  <a:pt x="83344" y="58306"/>
                </a:cubicBezTo>
                <a:cubicBezTo>
                  <a:pt x="83344" y="56188"/>
                  <a:pt x="83135" y="54069"/>
                  <a:pt x="82684" y="51986"/>
                </a:cubicBezTo>
                <a:lnTo>
                  <a:pt x="77753" y="4966"/>
                </a:lnTo>
                <a:cubicBezTo>
                  <a:pt x="77475" y="2153"/>
                  <a:pt x="75079" y="0"/>
                  <a:pt x="72231" y="0"/>
                </a:cubicBezTo>
                <a:cubicBezTo>
                  <a:pt x="69384" y="0"/>
                  <a:pt x="66988" y="2153"/>
                  <a:pt x="66710" y="5001"/>
                </a:cubicBezTo>
                <a:lnTo>
                  <a:pt x="61987" y="52055"/>
                </a:lnTo>
                <a:cubicBezTo>
                  <a:pt x="61779" y="54035"/>
                  <a:pt x="60112" y="55563"/>
                  <a:pt x="58132" y="55563"/>
                </a:cubicBezTo>
                <a:cubicBezTo>
                  <a:pt x="56118" y="55563"/>
                  <a:pt x="54451" y="54035"/>
                  <a:pt x="54243" y="52020"/>
                </a:cubicBezTo>
                <a:lnTo>
                  <a:pt x="49972" y="5070"/>
                </a:lnTo>
                <a:cubicBezTo>
                  <a:pt x="49728" y="2188"/>
                  <a:pt x="47332" y="0"/>
                  <a:pt x="44450" y="0"/>
                </a:cubicBezTo>
                <a:cubicBezTo>
                  <a:pt x="41568" y="0"/>
                  <a:pt x="39172" y="2188"/>
                  <a:pt x="38928" y="5070"/>
                </a:cubicBezTo>
                <a:lnTo>
                  <a:pt x="34657" y="52020"/>
                </a:lnTo>
                <a:cubicBezTo>
                  <a:pt x="34483" y="54035"/>
                  <a:pt x="32782" y="55563"/>
                  <a:pt x="30768" y="55563"/>
                </a:cubicBezTo>
                <a:cubicBezTo>
                  <a:pt x="28754" y="55563"/>
                  <a:pt x="27087" y="54035"/>
                  <a:pt x="26913" y="52055"/>
                </a:cubicBezTo>
                <a:lnTo>
                  <a:pt x="22190" y="5001"/>
                </a:lnTo>
                <a:close/>
                <a:moveTo>
                  <a:pt x="155575" y="0"/>
                </a:moveTo>
                <a:cubicBezTo>
                  <a:pt x="150019" y="0"/>
                  <a:pt x="111125" y="11112"/>
                  <a:pt x="111125" y="61119"/>
                </a:cubicBezTo>
                <a:lnTo>
                  <a:pt x="111125" y="100013"/>
                </a:lnTo>
                <a:cubicBezTo>
                  <a:pt x="111125" y="112271"/>
                  <a:pt x="121092" y="122238"/>
                  <a:pt x="133350" y="122238"/>
                </a:cubicBezTo>
                <a:lnTo>
                  <a:pt x="144463" y="122238"/>
                </a:lnTo>
                <a:lnTo>
                  <a:pt x="144463" y="166688"/>
                </a:lnTo>
                <a:cubicBezTo>
                  <a:pt x="144463" y="172834"/>
                  <a:pt x="149428" y="177800"/>
                  <a:pt x="155575" y="177800"/>
                </a:cubicBezTo>
                <a:cubicBezTo>
                  <a:pt x="161722" y="177800"/>
                  <a:pt x="166688" y="172834"/>
                  <a:pt x="166688" y="166688"/>
                </a:cubicBezTo>
                <a:lnTo>
                  <a:pt x="166688" y="11112"/>
                </a:lnTo>
                <a:cubicBezTo>
                  <a:pt x="166688" y="4966"/>
                  <a:pt x="161722" y="0"/>
                  <a:pt x="155575" y="0"/>
                </a:cubicBezTo>
                <a:close/>
              </a:path>
            </a:pathLst>
          </a:custGeom>
          <a:solidFill>
            <a:srgbClr val="3341B8"/>
          </a:solidFill>
          <a:ln/>
        </p:spPr>
      </p:sp>
      <p:sp>
        <p:nvSpPr>
          <p:cNvPr id="16" name="Text 11"/>
          <p:cNvSpPr/>
          <p:nvPr/>
        </p:nvSpPr>
        <p:spPr>
          <a:xfrm>
            <a:off x="1365250" y="4851400"/>
            <a:ext cx="38354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34385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Food, Water, Shelter</a:t>
            </a:r>
            <a:endParaRPr lang="en-US" sz="1600" dirty="0"/>
          </a:p>
        </p:txBody>
      </p:sp>
      <p:sp>
        <p:nvSpPr>
          <p:cNvPr id="17" name="Shape 12"/>
          <p:cNvSpPr/>
          <p:nvPr/>
        </p:nvSpPr>
        <p:spPr>
          <a:xfrm>
            <a:off x="5867400" y="3810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48806" y="134481"/>
                </a:moveTo>
                <a:lnTo>
                  <a:pt x="363081" y="220206"/>
                </a:lnTo>
                <a:cubicBezTo>
                  <a:pt x="354866" y="228421"/>
                  <a:pt x="342632" y="230832"/>
                  <a:pt x="331916" y="226368"/>
                </a:cubicBezTo>
                <a:cubicBezTo>
                  <a:pt x="321201" y="221903"/>
                  <a:pt x="314325" y="211544"/>
                  <a:pt x="314325" y="200025"/>
                </a:cubicBezTo>
                <a:lnTo>
                  <a:pt x="314325" y="142875"/>
                </a:lnTo>
                <a:lnTo>
                  <a:pt x="28575" y="142875"/>
                </a:lnTo>
                <a:cubicBezTo>
                  <a:pt x="12769" y="142875"/>
                  <a:pt x="0" y="130106"/>
                  <a:pt x="0" y="114300"/>
                </a:cubicBezTo>
                <a:cubicBezTo>
                  <a:pt x="0" y="98494"/>
                  <a:pt x="12769" y="85725"/>
                  <a:pt x="28575" y="85725"/>
                </a:cubicBezTo>
                <a:lnTo>
                  <a:pt x="314325" y="85725"/>
                </a:lnTo>
                <a:lnTo>
                  <a:pt x="314325" y="28575"/>
                </a:lnTo>
                <a:cubicBezTo>
                  <a:pt x="314325" y="17056"/>
                  <a:pt x="321290" y="6608"/>
                  <a:pt x="332006" y="2143"/>
                </a:cubicBezTo>
                <a:cubicBezTo>
                  <a:pt x="342721" y="-2322"/>
                  <a:pt x="354955" y="179"/>
                  <a:pt x="363170" y="8305"/>
                </a:cubicBezTo>
                <a:lnTo>
                  <a:pt x="448895" y="94030"/>
                </a:lnTo>
                <a:cubicBezTo>
                  <a:pt x="460058" y="105192"/>
                  <a:pt x="460058" y="123319"/>
                  <a:pt x="448895" y="134481"/>
                </a:cubicBezTo>
                <a:close/>
                <a:moveTo>
                  <a:pt x="94030" y="448806"/>
                </a:moveTo>
                <a:lnTo>
                  <a:pt x="8305" y="363081"/>
                </a:lnTo>
                <a:cubicBezTo>
                  <a:pt x="-2857" y="351919"/>
                  <a:pt x="-2857" y="333792"/>
                  <a:pt x="8305" y="322630"/>
                </a:cubicBezTo>
                <a:lnTo>
                  <a:pt x="94030" y="236905"/>
                </a:lnTo>
                <a:cubicBezTo>
                  <a:pt x="102245" y="228689"/>
                  <a:pt x="114479" y="226278"/>
                  <a:pt x="125194" y="230743"/>
                </a:cubicBezTo>
                <a:cubicBezTo>
                  <a:pt x="135910" y="235208"/>
                  <a:pt x="142875" y="245656"/>
                  <a:pt x="142875" y="257175"/>
                </a:cubicBezTo>
                <a:lnTo>
                  <a:pt x="142875" y="314325"/>
                </a:lnTo>
                <a:lnTo>
                  <a:pt x="428625" y="314325"/>
                </a:lnTo>
                <a:cubicBezTo>
                  <a:pt x="444431" y="314325"/>
                  <a:pt x="457200" y="327094"/>
                  <a:pt x="457200" y="342900"/>
                </a:cubicBezTo>
                <a:cubicBezTo>
                  <a:pt x="457200" y="358706"/>
                  <a:pt x="444431" y="371475"/>
                  <a:pt x="428625" y="371475"/>
                </a:cubicBezTo>
                <a:lnTo>
                  <a:pt x="142875" y="371475"/>
                </a:lnTo>
                <a:lnTo>
                  <a:pt x="142875" y="428625"/>
                </a:lnTo>
                <a:cubicBezTo>
                  <a:pt x="142875" y="440144"/>
                  <a:pt x="135910" y="450592"/>
                  <a:pt x="125194" y="455057"/>
                </a:cubicBezTo>
                <a:cubicBezTo>
                  <a:pt x="114479" y="459522"/>
                  <a:pt x="102245" y="457021"/>
                  <a:pt x="94030" y="448895"/>
                </a:cubicBezTo>
                <a:close/>
              </a:path>
            </a:pathLst>
          </a:custGeom>
          <a:solidFill>
            <a:srgbClr val="6052C8"/>
          </a:solidFill>
          <a:ln/>
        </p:spPr>
      </p:sp>
      <p:sp>
        <p:nvSpPr>
          <p:cNvPr id="18" name="Shape 13"/>
          <p:cNvSpPr/>
          <p:nvPr/>
        </p:nvSpPr>
        <p:spPr>
          <a:xfrm>
            <a:off x="6686550" y="2667000"/>
            <a:ext cx="4673600" cy="0"/>
          </a:xfrm>
          <a:prstGeom prst="line">
            <a:avLst/>
          </a:prstGeom>
          <a:noFill/>
          <a:ln w="50800">
            <a:solidFill>
              <a:srgbClr val="4D5EFF"/>
            </a:solidFill>
            <a:prstDash val="solid"/>
            <a:headEnd type="none"/>
            <a:tailEnd type="none"/>
          </a:ln>
        </p:spPr>
      </p:sp>
      <p:sp>
        <p:nvSpPr>
          <p:cNvPr id="19" name="Shape 14"/>
          <p:cNvSpPr/>
          <p:nvPr/>
        </p:nvSpPr>
        <p:spPr>
          <a:xfrm>
            <a:off x="6686550" y="2667000"/>
            <a:ext cx="4673600" cy="2692400"/>
          </a:xfrm>
          <a:custGeom>
            <a:avLst/>
            <a:gdLst/>
            <a:ahLst/>
            <a:cxnLst/>
            <a:rect l="l" t="t" r="r" b="b"/>
            <a:pathLst>
              <a:path w="4673600" h="2692400">
                <a:moveTo>
                  <a:pt x="0" y="0"/>
                </a:moveTo>
                <a:lnTo>
                  <a:pt x="4673600" y="0"/>
                </a:lnTo>
                <a:lnTo>
                  <a:pt x="4673600" y="2590789"/>
                </a:lnTo>
                <a:cubicBezTo>
                  <a:pt x="4673600" y="2646907"/>
                  <a:pt x="4628107" y="2692400"/>
                  <a:pt x="4571989" y="2692400"/>
                </a:cubicBezTo>
                <a:lnTo>
                  <a:pt x="101611" y="2692400"/>
                </a:lnTo>
                <a:cubicBezTo>
                  <a:pt x="45493" y="2692400"/>
                  <a:pt x="0" y="2646907"/>
                  <a:pt x="0" y="2590789"/>
                </a:cubicBezTo>
                <a:lnTo>
                  <a:pt x="0" y="0"/>
                </a:lnTo>
                <a:close/>
              </a:path>
            </a:pathLst>
          </a:custGeom>
          <a:solidFill>
            <a:srgbClr val="4D5EFF">
              <a:alpha val="20000"/>
            </a:srgbClr>
          </a:solidFill>
          <a:ln/>
        </p:spPr>
      </p:sp>
      <p:sp>
        <p:nvSpPr>
          <p:cNvPr id="20" name="Text 15"/>
          <p:cNvSpPr/>
          <p:nvPr/>
        </p:nvSpPr>
        <p:spPr>
          <a:xfrm>
            <a:off x="6737350" y="3022600"/>
            <a:ext cx="4572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4D5E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Aspiration Track</a:t>
            </a:r>
            <a:endParaRPr lang="en-US" sz="1600" dirty="0"/>
          </a:p>
        </p:txBody>
      </p:sp>
      <p:sp>
        <p:nvSpPr>
          <p:cNvPr id="21" name="Text 16"/>
          <p:cNvSpPr/>
          <p:nvPr/>
        </p:nvSpPr>
        <p:spPr>
          <a:xfrm>
            <a:off x="6991350" y="3429000"/>
            <a:ext cx="40640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34385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Growth &amp; Development (Belonging, Esteem, Self-Actualization)</a:t>
            </a:r>
            <a:endParaRPr lang="en-US" sz="1600" dirty="0"/>
          </a:p>
        </p:txBody>
      </p:sp>
      <p:sp>
        <p:nvSpPr>
          <p:cNvPr id="22" name="Shape 17"/>
          <p:cNvSpPr/>
          <p:nvPr/>
        </p:nvSpPr>
        <p:spPr>
          <a:xfrm>
            <a:off x="7005638" y="4178300"/>
            <a:ext cx="200025" cy="177800"/>
          </a:xfrm>
          <a:custGeom>
            <a:avLst/>
            <a:gdLst/>
            <a:ahLst/>
            <a:cxnLst/>
            <a:rect l="l" t="t" r="r" b="b"/>
            <a:pathLst>
              <a:path w="200025" h="177800">
                <a:moveTo>
                  <a:pt x="16669" y="67995"/>
                </a:moveTo>
                <a:lnTo>
                  <a:pt x="89317" y="97894"/>
                </a:lnTo>
                <a:cubicBezTo>
                  <a:pt x="92720" y="99283"/>
                  <a:pt x="96331" y="100013"/>
                  <a:pt x="100013" y="100013"/>
                </a:cubicBezTo>
                <a:cubicBezTo>
                  <a:pt x="103694" y="100013"/>
                  <a:pt x="107305" y="99283"/>
                  <a:pt x="110708" y="97894"/>
                </a:cubicBezTo>
                <a:lnTo>
                  <a:pt x="194885" y="63237"/>
                </a:lnTo>
                <a:cubicBezTo>
                  <a:pt x="198011" y="61952"/>
                  <a:pt x="200025" y="58931"/>
                  <a:pt x="200025" y="55562"/>
                </a:cubicBezTo>
                <a:cubicBezTo>
                  <a:pt x="200025" y="52194"/>
                  <a:pt x="198011" y="49173"/>
                  <a:pt x="194885" y="47888"/>
                </a:cubicBezTo>
                <a:lnTo>
                  <a:pt x="110708" y="13231"/>
                </a:lnTo>
                <a:cubicBezTo>
                  <a:pt x="107305" y="11842"/>
                  <a:pt x="103694" y="11112"/>
                  <a:pt x="100013" y="11112"/>
                </a:cubicBezTo>
                <a:cubicBezTo>
                  <a:pt x="96331" y="11112"/>
                  <a:pt x="92720" y="11842"/>
                  <a:pt x="89317" y="13231"/>
                </a:cubicBezTo>
                <a:lnTo>
                  <a:pt x="5140" y="47888"/>
                </a:lnTo>
                <a:cubicBezTo>
                  <a:pt x="2014" y="49173"/>
                  <a:pt x="0" y="52194"/>
                  <a:pt x="0" y="55563"/>
                </a:cubicBezTo>
                <a:lnTo>
                  <a:pt x="0" y="158353"/>
                </a:lnTo>
                <a:cubicBezTo>
                  <a:pt x="0" y="162972"/>
                  <a:pt x="3716" y="166688"/>
                  <a:pt x="8334" y="166688"/>
                </a:cubicBezTo>
                <a:cubicBezTo>
                  <a:pt x="12953" y="166688"/>
                  <a:pt x="16669" y="162972"/>
                  <a:pt x="16669" y="158353"/>
                </a:cubicBezTo>
                <a:lnTo>
                  <a:pt x="16669" y="67995"/>
                </a:lnTo>
                <a:close/>
                <a:moveTo>
                  <a:pt x="33337" y="92894"/>
                </a:moveTo>
                <a:lnTo>
                  <a:pt x="33337" y="133350"/>
                </a:lnTo>
                <a:cubicBezTo>
                  <a:pt x="33337" y="151755"/>
                  <a:pt x="63202" y="166688"/>
                  <a:pt x="100013" y="166688"/>
                </a:cubicBezTo>
                <a:cubicBezTo>
                  <a:pt x="136823" y="166688"/>
                  <a:pt x="166688" y="151755"/>
                  <a:pt x="166688" y="133350"/>
                </a:cubicBezTo>
                <a:lnTo>
                  <a:pt x="166688" y="92859"/>
                </a:lnTo>
                <a:lnTo>
                  <a:pt x="117063" y="113313"/>
                </a:lnTo>
                <a:cubicBezTo>
                  <a:pt x="111646" y="115535"/>
                  <a:pt x="105881" y="116681"/>
                  <a:pt x="100013" y="116681"/>
                </a:cubicBezTo>
                <a:cubicBezTo>
                  <a:pt x="94144" y="116681"/>
                  <a:pt x="88379" y="115535"/>
                  <a:pt x="82962" y="113313"/>
                </a:cubicBezTo>
                <a:lnTo>
                  <a:pt x="33337" y="92859"/>
                </a:lnTo>
                <a:close/>
              </a:path>
            </a:pathLst>
          </a:custGeom>
          <a:solidFill>
            <a:srgbClr val="4D5EFF"/>
          </a:solidFill>
          <a:ln/>
        </p:spPr>
      </p:sp>
      <p:sp>
        <p:nvSpPr>
          <p:cNvPr id="23" name="Text 18"/>
          <p:cNvSpPr/>
          <p:nvPr/>
        </p:nvSpPr>
        <p:spPr>
          <a:xfrm>
            <a:off x="7219950" y="4140200"/>
            <a:ext cx="38354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34385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Skill Development &amp; Education</a:t>
            </a:r>
            <a:endParaRPr lang="en-US" sz="1600" dirty="0"/>
          </a:p>
        </p:txBody>
      </p:sp>
      <p:sp>
        <p:nvSpPr>
          <p:cNvPr id="24" name="Shape 19"/>
          <p:cNvSpPr/>
          <p:nvPr/>
        </p:nvSpPr>
        <p:spPr>
          <a:xfrm>
            <a:off x="7016750" y="4533900"/>
            <a:ext cx="177800" cy="177800"/>
          </a:xfrm>
          <a:custGeom>
            <a:avLst/>
            <a:gdLst/>
            <a:ahLst/>
            <a:cxnLst/>
            <a:rect l="l" t="t" r="r" b="b"/>
            <a:pathLst>
              <a:path w="177800" h="177800">
                <a:moveTo>
                  <a:pt x="69453" y="16669"/>
                </a:moveTo>
                <a:lnTo>
                  <a:pt x="108347" y="16669"/>
                </a:lnTo>
                <a:cubicBezTo>
                  <a:pt x="109875" y="16669"/>
                  <a:pt x="111125" y="17919"/>
                  <a:pt x="111125" y="19447"/>
                </a:cubicBezTo>
                <a:lnTo>
                  <a:pt x="111125" y="33337"/>
                </a:lnTo>
                <a:lnTo>
                  <a:pt x="66675" y="33337"/>
                </a:lnTo>
                <a:lnTo>
                  <a:pt x="66675" y="19447"/>
                </a:lnTo>
                <a:cubicBezTo>
                  <a:pt x="66675" y="17919"/>
                  <a:pt x="67925" y="16669"/>
                  <a:pt x="69453" y="16669"/>
                </a:cubicBezTo>
                <a:close/>
                <a:moveTo>
                  <a:pt x="50006" y="19447"/>
                </a:moveTo>
                <a:lnTo>
                  <a:pt x="50006" y="33337"/>
                </a:lnTo>
                <a:lnTo>
                  <a:pt x="22225" y="33337"/>
                </a:lnTo>
                <a:cubicBezTo>
                  <a:pt x="9967" y="33337"/>
                  <a:pt x="0" y="43304"/>
                  <a:pt x="0" y="55563"/>
                </a:cubicBezTo>
                <a:lnTo>
                  <a:pt x="0" y="88900"/>
                </a:lnTo>
                <a:lnTo>
                  <a:pt x="177800" y="88900"/>
                </a:lnTo>
                <a:lnTo>
                  <a:pt x="177800" y="55563"/>
                </a:lnTo>
                <a:cubicBezTo>
                  <a:pt x="177800" y="43304"/>
                  <a:pt x="167833" y="33337"/>
                  <a:pt x="155575" y="33337"/>
                </a:cubicBezTo>
                <a:lnTo>
                  <a:pt x="127794" y="33337"/>
                </a:lnTo>
                <a:lnTo>
                  <a:pt x="127794" y="19447"/>
                </a:lnTo>
                <a:cubicBezTo>
                  <a:pt x="127794" y="8716"/>
                  <a:pt x="119077" y="0"/>
                  <a:pt x="108347" y="0"/>
                </a:cubicBezTo>
                <a:lnTo>
                  <a:pt x="69453" y="0"/>
                </a:lnTo>
                <a:cubicBezTo>
                  <a:pt x="58723" y="0"/>
                  <a:pt x="50006" y="8716"/>
                  <a:pt x="50006" y="19447"/>
                </a:cubicBezTo>
                <a:close/>
                <a:moveTo>
                  <a:pt x="177800" y="105569"/>
                </a:moveTo>
                <a:lnTo>
                  <a:pt x="111125" y="105569"/>
                </a:lnTo>
                <a:lnTo>
                  <a:pt x="111125" y="111125"/>
                </a:lnTo>
                <a:cubicBezTo>
                  <a:pt x="111125" y="117272"/>
                  <a:pt x="106159" y="122238"/>
                  <a:pt x="100013" y="122238"/>
                </a:cubicBezTo>
                <a:lnTo>
                  <a:pt x="77788" y="122238"/>
                </a:lnTo>
                <a:cubicBezTo>
                  <a:pt x="71641" y="122238"/>
                  <a:pt x="66675" y="117272"/>
                  <a:pt x="66675" y="111125"/>
                </a:cubicBezTo>
                <a:lnTo>
                  <a:pt x="66675" y="105569"/>
                </a:lnTo>
                <a:lnTo>
                  <a:pt x="0" y="105569"/>
                </a:lnTo>
                <a:lnTo>
                  <a:pt x="0" y="144463"/>
                </a:lnTo>
                <a:cubicBezTo>
                  <a:pt x="0" y="156721"/>
                  <a:pt x="9967" y="166688"/>
                  <a:pt x="22225" y="166688"/>
                </a:cubicBezTo>
                <a:lnTo>
                  <a:pt x="155575" y="166688"/>
                </a:lnTo>
                <a:cubicBezTo>
                  <a:pt x="167833" y="166688"/>
                  <a:pt x="177800" y="156721"/>
                  <a:pt x="177800" y="144463"/>
                </a:cubicBezTo>
                <a:lnTo>
                  <a:pt x="177800" y="105569"/>
                </a:lnTo>
                <a:close/>
              </a:path>
            </a:pathLst>
          </a:custGeom>
          <a:solidFill>
            <a:srgbClr val="4D5EFF"/>
          </a:solidFill>
          <a:ln/>
        </p:spPr>
      </p:sp>
      <p:sp>
        <p:nvSpPr>
          <p:cNvPr id="25" name="Text 20"/>
          <p:cNvSpPr/>
          <p:nvPr/>
        </p:nvSpPr>
        <p:spPr>
          <a:xfrm>
            <a:off x="7219950" y="4495800"/>
            <a:ext cx="38354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34385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Career Advancement</a:t>
            </a:r>
            <a:endParaRPr lang="en-US" sz="1600" dirty="0"/>
          </a:p>
        </p:txBody>
      </p:sp>
      <p:sp>
        <p:nvSpPr>
          <p:cNvPr id="26" name="Shape 21"/>
          <p:cNvSpPr/>
          <p:nvPr/>
        </p:nvSpPr>
        <p:spPr>
          <a:xfrm>
            <a:off x="7038975" y="4889500"/>
            <a:ext cx="133350" cy="177800"/>
          </a:xfrm>
          <a:custGeom>
            <a:avLst/>
            <a:gdLst/>
            <a:ahLst/>
            <a:cxnLst/>
            <a:rect l="l" t="t" r="r" b="b"/>
            <a:pathLst>
              <a:path w="133350" h="177800">
                <a:moveTo>
                  <a:pt x="101714" y="133350"/>
                </a:moveTo>
                <a:cubicBezTo>
                  <a:pt x="104249" y="125606"/>
                  <a:pt x="109319" y="118591"/>
                  <a:pt x="115049" y="112549"/>
                </a:cubicBezTo>
                <a:cubicBezTo>
                  <a:pt x="126405" y="100603"/>
                  <a:pt x="133350" y="84455"/>
                  <a:pt x="133350" y="66675"/>
                </a:cubicBezTo>
                <a:cubicBezTo>
                  <a:pt x="133350" y="29865"/>
                  <a:pt x="103485" y="0"/>
                  <a:pt x="66675" y="0"/>
                </a:cubicBezTo>
                <a:cubicBezTo>
                  <a:pt x="29865" y="0"/>
                  <a:pt x="0" y="29865"/>
                  <a:pt x="0" y="66675"/>
                </a:cubicBezTo>
                <a:cubicBezTo>
                  <a:pt x="0" y="84455"/>
                  <a:pt x="6945" y="100603"/>
                  <a:pt x="18301" y="112549"/>
                </a:cubicBezTo>
                <a:cubicBezTo>
                  <a:pt x="24031" y="118591"/>
                  <a:pt x="29136" y="125606"/>
                  <a:pt x="31636" y="133350"/>
                </a:cubicBezTo>
                <a:lnTo>
                  <a:pt x="101679" y="133350"/>
                </a:lnTo>
                <a:close/>
                <a:moveTo>
                  <a:pt x="100013" y="150019"/>
                </a:moveTo>
                <a:lnTo>
                  <a:pt x="33337" y="150019"/>
                </a:lnTo>
                <a:lnTo>
                  <a:pt x="33337" y="155575"/>
                </a:lnTo>
                <a:cubicBezTo>
                  <a:pt x="33337" y="170924"/>
                  <a:pt x="45770" y="183356"/>
                  <a:pt x="61119" y="183356"/>
                </a:cubicBezTo>
                <a:lnTo>
                  <a:pt x="72231" y="183356"/>
                </a:lnTo>
                <a:cubicBezTo>
                  <a:pt x="87580" y="183356"/>
                  <a:pt x="100013" y="170924"/>
                  <a:pt x="100013" y="155575"/>
                </a:cubicBezTo>
                <a:lnTo>
                  <a:pt x="100013" y="150019"/>
                </a:lnTo>
                <a:close/>
                <a:moveTo>
                  <a:pt x="63897" y="38894"/>
                </a:moveTo>
                <a:cubicBezTo>
                  <a:pt x="50076" y="38894"/>
                  <a:pt x="38894" y="50076"/>
                  <a:pt x="38894" y="63897"/>
                </a:cubicBezTo>
                <a:cubicBezTo>
                  <a:pt x="38894" y="68516"/>
                  <a:pt x="35178" y="72231"/>
                  <a:pt x="30559" y="72231"/>
                </a:cubicBezTo>
                <a:cubicBezTo>
                  <a:pt x="25941" y="72231"/>
                  <a:pt x="22225" y="68516"/>
                  <a:pt x="22225" y="63897"/>
                </a:cubicBezTo>
                <a:cubicBezTo>
                  <a:pt x="22225" y="40873"/>
                  <a:pt x="40873" y="22225"/>
                  <a:pt x="63897" y="22225"/>
                </a:cubicBezTo>
                <a:cubicBezTo>
                  <a:pt x="68516" y="22225"/>
                  <a:pt x="72231" y="25941"/>
                  <a:pt x="72231" y="30559"/>
                </a:cubicBezTo>
                <a:cubicBezTo>
                  <a:pt x="72231" y="35178"/>
                  <a:pt x="68516" y="38894"/>
                  <a:pt x="63897" y="38894"/>
                </a:cubicBezTo>
                <a:close/>
              </a:path>
            </a:pathLst>
          </a:custGeom>
          <a:solidFill>
            <a:srgbClr val="4D5EFF"/>
          </a:solidFill>
          <a:ln/>
        </p:spPr>
      </p:sp>
      <p:sp>
        <p:nvSpPr>
          <p:cNvPr id="27" name="Text 22"/>
          <p:cNvSpPr/>
          <p:nvPr/>
        </p:nvSpPr>
        <p:spPr>
          <a:xfrm>
            <a:off x="7219950" y="4851400"/>
            <a:ext cx="38354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34385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Creative Projects &amp; Goals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solidFill>
          <a:srgbClr val="F3F4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7:28-d2nfa018bjvh7rlj0eug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233275" cy="6881495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8-27-20:07:28-d2nfa018bjvh7rlj0et0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30850"/>
            <a:ext cx="1684020" cy="1327150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8-27-20:07:28-d2nfa018bjvh7rlj0eu0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6180" y="0"/>
            <a:ext cx="2116455" cy="2286000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254000" y="254000"/>
            <a:ext cx="59436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00000"/>
              </a:lnSpc>
              <a:buNone/>
            </a:pPr>
            <a:r>
              <a:rPr lang="en-US" sz="3000" b="1" dirty="0">
                <a:solidFill>
                  <a:srgbClr val="3341B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Success Metrics</a:t>
            </a:r>
            <a:endParaRPr lang="en-US" sz="1600" dirty="0"/>
          </a:p>
        </p:txBody>
      </p:sp>
      <p:sp>
        <p:nvSpPr>
          <p:cNvPr id="6" name="Text 1"/>
          <p:cNvSpPr/>
          <p:nvPr/>
        </p:nvSpPr>
        <p:spPr>
          <a:xfrm>
            <a:off x="254000" y="762000"/>
            <a:ext cx="59436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20000"/>
              </a:lnSpc>
              <a:buNone/>
            </a:pPr>
            <a:r>
              <a:rPr lang="en-US" sz="2000" dirty="0">
                <a:solidFill>
                  <a:srgbClr val="6052C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Quantifiable Impact</a:t>
            </a:r>
            <a:endParaRPr lang="en-US" sz="1600" dirty="0"/>
          </a:p>
        </p:txBody>
      </p:sp>
      <p:sp>
        <p:nvSpPr>
          <p:cNvPr id="7" name="Text 2"/>
          <p:cNvSpPr/>
          <p:nvPr/>
        </p:nvSpPr>
        <p:spPr>
          <a:xfrm>
            <a:off x="254000" y="1320800"/>
            <a:ext cx="5435600" cy="990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40000"/>
              </a:lnSpc>
              <a:buNone/>
            </a:pPr>
            <a:r>
              <a:rPr lang="en-US" sz="1600" dirty="0">
                <a:solidFill>
                  <a:srgbClr val="34385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We measure success not just by technical accuracy, but by the real-world impact on user autonomy, safety, and communication ability.</a:t>
            </a:r>
            <a:endParaRPr lang="en-US" sz="1600" dirty="0"/>
          </a:p>
        </p:txBody>
      </p:sp>
      <p:sp>
        <p:nvSpPr>
          <p:cNvPr id="8" name="Text 3"/>
          <p:cNvSpPr/>
          <p:nvPr/>
        </p:nvSpPr>
        <p:spPr>
          <a:xfrm>
            <a:off x="254000" y="2616200"/>
            <a:ext cx="22479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30000"/>
              </a:lnSpc>
              <a:buNone/>
            </a:pPr>
            <a:r>
              <a:rPr lang="en-US" sz="1600" b="1" dirty="0">
                <a:solidFill>
                  <a:srgbClr val="34385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Comm. Initiation</a:t>
            </a:r>
            <a:endParaRPr lang="en-US" sz="1600" dirty="0"/>
          </a:p>
        </p:txBody>
      </p:sp>
      <p:sp>
        <p:nvSpPr>
          <p:cNvPr id="9" name="Shape 4"/>
          <p:cNvSpPr/>
          <p:nvPr/>
        </p:nvSpPr>
        <p:spPr>
          <a:xfrm>
            <a:off x="2201267" y="2667000"/>
            <a:ext cx="3492500" cy="203200"/>
          </a:xfrm>
          <a:custGeom>
            <a:avLst/>
            <a:gdLst/>
            <a:ahLst/>
            <a:cxnLst/>
            <a:rect l="l" t="t" r="r" b="b"/>
            <a:pathLst>
              <a:path w="3492500" h="203200">
                <a:moveTo>
                  <a:pt x="101600" y="0"/>
                </a:moveTo>
                <a:lnTo>
                  <a:pt x="3390900" y="0"/>
                </a:lnTo>
                <a:cubicBezTo>
                  <a:pt x="3446975" y="0"/>
                  <a:pt x="3492500" y="45525"/>
                  <a:pt x="3492500" y="101600"/>
                </a:cubicBezTo>
                <a:lnTo>
                  <a:pt x="3492500" y="101600"/>
                </a:lnTo>
                <a:cubicBezTo>
                  <a:pt x="3492500" y="157675"/>
                  <a:pt x="3446975" y="203200"/>
                  <a:pt x="3390900" y="203200"/>
                </a:cubicBezTo>
                <a:lnTo>
                  <a:pt x="101600" y="203200"/>
                </a:lnTo>
                <a:cubicBezTo>
                  <a:pt x="45525" y="203200"/>
                  <a:pt x="0" y="157675"/>
                  <a:pt x="0" y="1016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E5E7EB"/>
          </a:solidFill>
          <a:ln/>
        </p:spPr>
      </p:sp>
      <p:sp>
        <p:nvSpPr>
          <p:cNvPr id="10" name="Shape 5"/>
          <p:cNvSpPr/>
          <p:nvPr/>
        </p:nvSpPr>
        <p:spPr>
          <a:xfrm>
            <a:off x="2201267" y="2667000"/>
            <a:ext cx="2616200" cy="203200"/>
          </a:xfrm>
          <a:custGeom>
            <a:avLst/>
            <a:gdLst/>
            <a:ahLst/>
            <a:cxnLst/>
            <a:rect l="l" t="t" r="r" b="b"/>
            <a:pathLst>
              <a:path w="2616200" h="203200">
                <a:moveTo>
                  <a:pt x="101600" y="0"/>
                </a:moveTo>
                <a:lnTo>
                  <a:pt x="2514600" y="0"/>
                </a:lnTo>
                <a:cubicBezTo>
                  <a:pt x="2570675" y="0"/>
                  <a:pt x="2616200" y="45525"/>
                  <a:pt x="2616200" y="101600"/>
                </a:cubicBezTo>
                <a:lnTo>
                  <a:pt x="2616200" y="101600"/>
                </a:lnTo>
                <a:cubicBezTo>
                  <a:pt x="2616200" y="157675"/>
                  <a:pt x="2570675" y="203200"/>
                  <a:pt x="2514600" y="203200"/>
                </a:cubicBezTo>
                <a:lnTo>
                  <a:pt x="101600" y="203200"/>
                </a:lnTo>
                <a:cubicBezTo>
                  <a:pt x="45525" y="203200"/>
                  <a:pt x="0" y="157675"/>
                  <a:pt x="0" y="1016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4D5EFF"/>
          </a:solidFill>
          <a:ln/>
        </p:spPr>
      </p:sp>
      <p:sp>
        <p:nvSpPr>
          <p:cNvPr id="11" name="Text 6"/>
          <p:cNvSpPr/>
          <p:nvPr/>
        </p:nvSpPr>
        <p:spPr>
          <a:xfrm>
            <a:off x="254000" y="3124200"/>
            <a:ext cx="22479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30000"/>
              </a:lnSpc>
              <a:buNone/>
            </a:pPr>
            <a:r>
              <a:rPr lang="en-US" sz="1600" b="1" dirty="0">
                <a:solidFill>
                  <a:srgbClr val="34385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Sovereignty Score</a:t>
            </a:r>
            <a:endParaRPr lang="en-US" sz="1600" dirty="0"/>
          </a:p>
        </p:txBody>
      </p:sp>
      <p:sp>
        <p:nvSpPr>
          <p:cNvPr id="12" name="Shape 7"/>
          <p:cNvSpPr/>
          <p:nvPr/>
        </p:nvSpPr>
        <p:spPr>
          <a:xfrm>
            <a:off x="2201267" y="3175000"/>
            <a:ext cx="3492500" cy="203200"/>
          </a:xfrm>
          <a:custGeom>
            <a:avLst/>
            <a:gdLst/>
            <a:ahLst/>
            <a:cxnLst/>
            <a:rect l="l" t="t" r="r" b="b"/>
            <a:pathLst>
              <a:path w="3492500" h="203200">
                <a:moveTo>
                  <a:pt x="101600" y="0"/>
                </a:moveTo>
                <a:lnTo>
                  <a:pt x="3390900" y="0"/>
                </a:lnTo>
                <a:cubicBezTo>
                  <a:pt x="3446975" y="0"/>
                  <a:pt x="3492500" y="45525"/>
                  <a:pt x="3492500" y="101600"/>
                </a:cubicBezTo>
                <a:lnTo>
                  <a:pt x="3492500" y="101600"/>
                </a:lnTo>
                <a:cubicBezTo>
                  <a:pt x="3492500" y="157675"/>
                  <a:pt x="3446975" y="203200"/>
                  <a:pt x="3390900" y="203200"/>
                </a:cubicBezTo>
                <a:lnTo>
                  <a:pt x="101600" y="203200"/>
                </a:lnTo>
                <a:cubicBezTo>
                  <a:pt x="45525" y="203200"/>
                  <a:pt x="0" y="157675"/>
                  <a:pt x="0" y="1016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E5E7EB"/>
          </a:solidFill>
          <a:ln/>
        </p:spPr>
      </p:sp>
      <p:sp>
        <p:nvSpPr>
          <p:cNvPr id="13" name="Shape 8"/>
          <p:cNvSpPr/>
          <p:nvPr/>
        </p:nvSpPr>
        <p:spPr>
          <a:xfrm>
            <a:off x="2201267" y="3175000"/>
            <a:ext cx="3136900" cy="203200"/>
          </a:xfrm>
          <a:custGeom>
            <a:avLst/>
            <a:gdLst/>
            <a:ahLst/>
            <a:cxnLst/>
            <a:rect l="l" t="t" r="r" b="b"/>
            <a:pathLst>
              <a:path w="3136900" h="203200">
                <a:moveTo>
                  <a:pt x="101600" y="0"/>
                </a:moveTo>
                <a:lnTo>
                  <a:pt x="3035300" y="0"/>
                </a:lnTo>
                <a:cubicBezTo>
                  <a:pt x="3091375" y="0"/>
                  <a:pt x="3136900" y="45525"/>
                  <a:pt x="3136900" y="101600"/>
                </a:cubicBezTo>
                <a:lnTo>
                  <a:pt x="3136900" y="101600"/>
                </a:lnTo>
                <a:cubicBezTo>
                  <a:pt x="3136900" y="157675"/>
                  <a:pt x="3091375" y="203200"/>
                  <a:pt x="3035300" y="203200"/>
                </a:cubicBezTo>
                <a:lnTo>
                  <a:pt x="101600" y="203200"/>
                </a:lnTo>
                <a:cubicBezTo>
                  <a:pt x="45525" y="203200"/>
                  <a:pt x="0" y="157675"/>
                  <a:pt x="0" y="1016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4D5EFF"/>
          </a:solidFill>
          <a:ln/>
        </p:spPr>
      </p:sp>
      <p:sp>
        <p:nvSpPr>
          <p:cNvPr id="14" name="Text 9"/>
          <p:cNvSpPr/>
          <p:nvPr/>
        </p:nvSpPr>
        <p:spPr>
          <a:xfrm>
            <a:off x="254000" y="3632200"/>
            <a:ext cx="17399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30000"/>
              </a:lnSpc>
              <a:buNone/>
            </a:pPr>
            <a:r>
              <a:rPr lang="en-US" sz="1600" b="1" dirty="0">
                <a:solidFill>
                  <a:srgbClr val="34385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Coercion Incidents</a:t>
            </a:r>
            <a:endParaRPr lang="en-US" sz="1600" dirty="0"/>
          </a:p>
        </p:txBody>
      </p:sp>
      <p:sp>
        <p:nvSpPr>
          <p:cNvPr id="15" name="Shape 10"/>
          <p:cNvSpPr/>
          <p:nvPr/>
        </p:nvSpPr>
        <p:spPr>
          <a:xfrm>
            <a:off x="2201267" y="3835400"/>
            <a:ext cx="3492500" cy="203200"/>
          </a:xfrm>
          <a:custGeom>
            <a:avLst/>
            <a:gdLst/>
            <a:ahLst/>
            <a:cxnLst/>
            <a:rect l="l" t="t" r="r" b="b"/>
            <a:pathLst>
              <a:path w="3492500" h="203200">
                <a:moveTo>
                  <a:pt x="101600" y="0"/>
                </a:moveTo>
                <a:lnTo>
                  <a:pt x="3390900" y="0"/>
                </a:lnTo>
                <a:cubicBezTo>
                  <a:pt x="3446975" y="0"/>
                  <a:pt x="3492500" y="45525"/>
                  <a:pt x="3492500" y="101600"/>
                </a:cubicBezTo>
                <a:lnTo>
                  <a:pt x="3492500" y="101600"/>
                </a:lnTo>
                <a:cubicBezTo>
                  <a:pt x="3492500" y="157675"/>
                  <a:pt x="3446975" y="203200"/>
                  <a:pt x="3390900" y="203200"/>
                </a:cubicBezTo>
                <a:lnTo>
                  <a:pt x="101600" y="203200"/>
                </a:lnTo>
                <a:cubicBezTo>
                  <a:pt x="45525" y="203200"/>
                  <a:pt x="0" y="157675"/>
                  <a:pt x="0" y="1016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E5E7EB"/>
          </a:solidFill>
          <a:ln/>
        </p:spPr>
      </p:sp>
      <p:sp>
        <p:nvSpPr>
          <p:cNvPr id="16" name="Shape 11"/>
          <p:cNvSpPr/>
          <p:nvPr/>
        </p:nvSpPr>
        <p:spPr>
          <a:xfrm>
            <a:off x="2201267" y="3835400"/>
            <a:ext cx="342900" cy="203200"/>
          </a:xfrm>
          <a:custGeom>
            <a:avLst/>
            <a:gdLst/>
            <a:ahLst/>
            <a:cxnLst/>
            <a:rect l="l" t="t" r="r" b="b"/>
            <a:pathLst>
              <a:path w="342900" h="203200">
                <a:moveTo>
                  <a:pt x="101600" y="0"/>
                </a:moveTo>
                <a:lnTo>
                  <a:pt x="241300" y="0"/>
                </a:lnTo>
                <a:cubicBezTo>
                  <a:pt x="297375" y="0"/>
                  <a:pt x="342900" y="45525"/>
                  <a:pt x="342900" y="101600"/>
                </a:cubicBezTo>
                <a:lnTo>
                  <a:pt x="342900" y="101600"/>
                </a:lnTo>
                <a:cubicBezTo>
                  <a:pt x="342900" y="157675"/>
                  <a:pt x="297375" y="203200"/>
                  <a:pt x="241300" y="203200"/>
                </a:cubicBezTo>
                <a:lnTo>
                  <a:pt x="101600" y="203200"/>
                </a:lnTo>
                <a:cubicBezTo>
                  <a:pt x="45525" y="203200"/>
                  <a:pt x="0" y="157675"/>
                  <a:pt x="0" y="1016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4D5EFF"/>
          </a:solidFill>
          <a:ln/>
        </p:spPr>
      </p:sp>
      <p:sp>
        <p:nvSpPr>
          <p:cNvPr id="17" name="Text 12"/>
          <p:cNvSpPr/>
          <p:nvPr/>
        </p:nvSpPr>
        <p:spPr>
          <a:xfrm>
            <a:off x="254000" y="4445000"/>
            <a:ext cx="22479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30000"/>
              </a:lnSpc>
              <a:buNone/>
            </a:pPr>
            <a:r>
              <a:rPr lang="en-US" sz="1600" b="1" dirty="0">
                <a:solidFill>
                  <a:srgbClr val="34385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Neural Coherence</a:t>
            </a:r>
            <a:endParaRPr lang="en-US" sz="1600" dirty="0"/>
          </a:p>
        </p:txBody>
      </p:sp>
      <p:sp>
        <p:nvSpPr>
          <p:cNvPr id="18" name="Shape 13"/>
          <p:cNvSpPr/>
          <p:nvPr/>
        </p:nvSpPr>
        <p:spPr>
          <a:xfrm>
            <a:off x="2201267" y="4495800"/>
            <a:ext cx="3492500" cy="203200"/>
          </a:xfrm>
          <a:custGeom>
            <a:avLst/>
            <a:gdLst/>
            <a:ahLst/>
            <a:cxnLst/>
            <a:rect l="l" t="t" r="r" b="b"/>
            <a:pathLst>
              <a:path w="3492500" h="203200">
                <a:moveTo>
                  <a:pt x="101600" y="0"/>
                </a:moveTo>
                <a:lnTo>
                  <a:pt x="3390900" y="0"/>
                </a:lnTo>
                <a:cubicBezTo>
                  <a:pt x="3446975" y="0"/>
                  <a:pt x="3492500" y="45525"/>
                  <a:pt x="3492500" y="101600"/>
                </a:cubicBezTo>
                <a:lnTo>
                  <a:pt x="3492500" y="101600"/>
                </a:lnTo>
                <a:cubicBezTo>
                  <a:pt x="3492500" y="157675"/>
                  <a:pt x="3446975" y="203200"/>
                  <a:pt x="3390900" y="203200"/>
                </a:cubicBezTo>
                <a:lnTo>
                  <a:pt x="101600" y="203200"/>
                </a:lnTo>
                <a:cubicBezTo>
                  <a:pt x="45525" y="203200"/>
                  <a:pt x="0" y="157675"/>
                  <a:pt x="0" y="1016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E5E7EB"/>
          </a:solidFill>
          <a:ln/>
        </p:spPr>
      </p:sp>
      <p:sp>
        <p:nvSpPr>
          <p:cNvPr id="19" name="Shape 14"/>
          <p:cNvSpPr/>
          <p:nvPr/>
        </p:nvSpPr>
        <p:spPr>
          <a:xfrm>
            <a:off x="2201267" y="4495800"/>
            <a:ext cx="2794000" cy="203200"/>
          </a:xfrm>
          <a:custGeom>
            <a:avLst/>
            <a:gdLst/>
            <a:ahLst/>
            <a:cxnLst/>
            <a:rect l="l" t="t" r="r" b="b"/>
            <a:pathLst>
              <a:path w="2794000" h="203200">
                <a:moveTo>
                  <a:pt x="101600" y="0"/>
                </a:moveTo>
                <a:lnTo>
                  <a:pt x="2692400" y="0"/>
                </a:lnTo>
                <a:cubicBezTo>
                  <a:pt x="2748475" y="0"/>
                  <a:pt x="2794000" y="45525"/>
                  <a:pt x="2794000" y="101600"/>
                </a:cubicBezTo>
                <a:lnTo>
                  <a:pt x="2794000" y="101600"/>
                </a:lnTo>
                <a:cubicBezTo>
                  <a:pt x="2794000" y="157675"/>
                  <a:pt x="2748475" y="203200"/>
                  <a:pt x="2692400" y="203200"/>
                </a:cubicBezTo>
                <a:lnTo>
                  <a:pt x="101600" y="203200"/>
                </a:lnTo>
                <a:cubicBezTo>
                  <a:pt x="45525" y="203200"/>
                  <a:pt x="0" y="157675"/>
                  <a:pt x="0" y="1016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4D5EFF"/>
          </a:solidFill>
          <a:ln/>
        </p:spPr>
      </p:sp>
      <p:pic>
        <p:nvPicPr>
          <p:cNvPr id="20" name="Image 3" descr="https://kimi-web-img.moonshot.cn/img/images.twinkl.co.uk/f9b30b0d3416dd5034f11ccee897905d2de8afb2.jpg">    </p:cNvPr>
          <p:cNvPicPr>
            <a:picLocks noChangeAspect="1"/>
          </p:cNvPicPr>
          <p:nvPr/>
        </p:nvPicPr>
        <p:blipFill>
          <a:blip r:embed="rId4"/>
          <a:srcRect l="3311" r="3311" t="0" b="0"/>
          <a:stretch/>
        </p:blipFill>
        <p:spPr>
          <a:xfrm>
            <a:off x="6096000" y="254000"/>
            <a:ext cx="5842000" cy="3556000"/>
          </a:xfrm>
          <a:prstGeom prst="roundRect">
            <a:avLst>
              <a:gd name="adj" fmla="val 2857"/>
            </a:avLst>
          </a:prstGeom>
        </p:spPr>
      </p:pic>
    </p:spTree>
  </p:cSld>
  <p:clrMapOvr>
    <a:masterClrMapping/>
  </p:clrMapOvr>
  <p:transition>
    <p:fade/>
    <p:spd val="med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solidFill>
          <a:srgbClr val="F3F4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7:28-d2nfa018bjvh7rlj0eug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233275" cy="6881495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8-27-20:07:28-d2nfa018bjvh7rlj0et0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30850"/>
            <a:ext cx="1684020" cy="1327150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8-27-20:07:28-d2nfa018bjvh7rlj0eu0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6180" y="0"/>
            <a:ext cx="2116455" cy="2286000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254000" y="1422400"/>
            <a:ext cx="121920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00000"/>
              </a:lnSpc>
              <a:buNone/>
            </a:pPr>
            <a:r>
              <a:rPr lang="en-US" sz="3000" b="1" dirty="0">
                <a:solidFill>
                  <a:srgbClr val="3341B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Ethical Framework Governance</a:t>
            </a:r>
            <a:endParaRPr lang="en-US" sz="1600" dirty="0"/>
          </a:p>
        </p:txBody>
      </p:sp>
      <p:sp>
        <p:nvSpPr>
          <p:cNvPr id="6" name="Text 1"/>
          <p:cNvSpPr/>
          <p:nvPr/>
        </p:nvSpPr>
        <p:spPr>
          <a:xfrm>
            <a:off x="254000" y="1930400"/>
            <a:ext cx="12192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30000"/>
              </a:lnSpc>
              <a:buNone/>
            </a:pPr>
            <a:r>
              <a:rPr lang="en-US" sz="1800" dirty="0">
                <a:solidFill>
                  <a:srgbClr val="6052C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Principles for Ethical Neurotechnology</a:t>
            </a:r>
            <a:endParaRPr lang="en-US" sz="1600" dirty="0"/>
          </a:p>
        </p:txBody>
      </p:sp>
      <p:sp>
        <p:nvSpPr>
          <p:cNvPr id="7" name="Shape 2"/>
          <p:cNvSpPr/>
          <p:nvPr/>
        </p:nvSpPr>
        <p:spPr>
          <a:xfrm>
            <a:off x="254000" y="2692400"/>
            <a:ext cx="5689600" cy="1219200"/>
          </a:xfrm>
          <a:custGeom>
            <a:avLst/>
            <a:gdLst/>
            <a:ahLst/>
            <a:cxnLst/>
            <a:rect l="l" t="t" r="r" b="b"/>
            <a:pathLst>
              <a:path w="5689600" h="1219200">
                <a:moveTo>
                  <a:pt x="101596" y="0"/>
                </a:moveTo>
                <a:lnTo>
                  <a:pt x="5588004" y="0"/>
                </a:lnTo>
                <a:cubicBezTo>
                  <a:pt x="5644114" y="0"/>
                  <a:pt x="5689600" y="45486"/>
                  <a:pt x="5689600" y="101596"/>
                </a:cubicBezTo>
                <a:lnTo>
                  <a:pt x="5689600" y="1117604"/>
                </a:lnTo>
                <a:cubicBezTo>
                  <a:pt x="5689600" y="1173714"/>
                  <a:pt x="5644114" y="1219200"/>
                  <a:pt x="5588004" y="1219200"/>
                </a:cubicBezTo>
                <a:lnTo>
                  <a:pt x="101596" y="1219200"/>
                </a:lnTo>
                <a:cubicBezTo>
                  <a:pt x="45486" y="1219200"/>
                  <a:pt x="0" y="1173714"/>
                  <a:pt x="0" y="1117604"/>
                </a:cubicBezTo>
                <a:lnTo>
                  <a:pt x="0" y="101596"/>
                </a:lnTo>
                <a:cubicBezTo>
                  <a:pt x="0" y="45486"/>
                  <a:pt x="45486" y="0"/>
                  <a:pt x="101596" y="0"/>
                </a:cubicBezTo>
                <a:close/>
              </a:path>
            </a:pathLst>
          </a:custGeom>
          <a:solidFill>
            <a:srgbClr val="3341B8">
              <a:alpha val="10196"/>
            </a:srgbClr>
          </a:solidFill>
          <a:ln/>
        </p:spPr>
      </p:sp>
      <p:sp>
        <p:nvSpPr>
          <p:cNvPr id="8" name="Shape 3"/>
          <p:cNvSpPr/>
          <p:nvPr/>
        </p:nvSpPr>
        <p:spPr>
          <a:xfrm>
            <a:off x="503238" y="3111500"/>
            <a:ext cx="428625" cy="381000"/>
          </a:xfrm>
          <a:custGeom>
            <a:avLst/>
            <a:gdLst/>
            <a:ahLst/>
            <a:cxnLst/>
            <a:rect l="l" t="t" r="r" b="b"/>
            <a:pathLst>
              <a:path w="428625" h="381000">
                <a:moveTo>
                  <a:pt x="178594" y="17859"/>
                </a:moveTo>
                <a:cubicBezTo>
                  <a:pt x="178594" y="7962"/>
                  <a:pt x="186556" y="0"/>
                  <a:pt x="196453" y="0"/>
                </a:cubicBezTo>
                <a:lnTo>
                  <a:pt x="232172" y="0"/>
                </a:lnTo>
                <a:cubicBezTo>
                  <a:pt x="242069" y="0"/>
                  <a:pt x="250031" y="7962"/>
                  <a:pt x="250031" y="17859"/>
                </a:cubicBezTo>
                <a:lnTo>
                  <a:pt x="250031" y="59531"/>
                </a:lnTo>
                <a:lnTo>
                  <a:pt x="291703" y="59531"/>
                </a:lnTo>
                <a:cubicBezTo>
                  <a:pt x="301600" y="59531"/>
                  <a:pt x="309563" y="67494"/>
                  <a:pt x="309563" y="77391"/>
                </a:cubicBezTo>
                <a:lnTo>
                  <a:pt x="309563" y="113109"/>
                </a:lnTo>
                <a:cubicBezTo>
                  <a:pt x="309563" y="123006"/>
                  <a:pt x="301600" y="130969"/>
                  <a:pt x="291703" y="130969"/>
                </a:cubicBezTo>
                <a:lnTo>
                  <a:pt x="250031" y="130969"/>
                </a:lnTo>
                <a:lnTo>
                  <a:pt x="250031" y="172641"/>
                </a:lnTo>
                <a:cubicBezTo>
                  <a:pt x="250031" y="182538"/>
                  <a:pt x="242069" y="190500"/>
                  <a:pt x="232172" y="190500"/>
                </a:cubicBezTo>
                <a:lnTo>
                  <a:pt x="196453" y="190500"/>
                </a:lnTo>
                <a:cubicBezTo>
                  <a:pt x="186556" y="190500"/>
                  <a:pt x="178594" y="182538"/>
                  <a:pt x="178594" y="172641"/>
                </a:cubicBezTo>
                <a:lnTo>
                  <a:pt x="178594" y="130969"/>
                </a:lnTo>
                <a:lnTo>
                  <a:pt x="136922" y="130969"/>
                </a:lnTo>
                <a:cubicBezTo>
                  <a:pt x="127025" y="130969"/>
                  <a:pt x="119063" y="123006"/>
                  <a:pt x="119063" y="113109"/>
                </a:cubicBezTo>
                <a:lnTo>
                  <a:pt x="119063" y="77391"/>
                </a:lnTo>
                <a:cubicBezTo>
                  <a:pt x="119063" y="67494"/>
                  <a:pt x="127025" y="59531"/>
                  <a:pt x="136922" y="59531"/>
                </a:cubicBezTo>
                <a:lnTo>
                  <a:pt x="178594" y="59531"/>
                </a:lnTo>
                <a:lnTo>
                  <a:pt x="178594" y="17859"/>
                </a:lnTo>
                <a:close/>
                <a:moveTo>
                  <a:pt x="49634" y="285750"/>
                </a:moveTo>
                <a:lnTo>
                  <a:pt x="81260" y="254124"/>
                </a:lnTo>
                <a:cubicBezTo>
                  <a:pt x="99120" y="236265"/>
                  <a:pt x="123379" y="226219"/>
                  <a:pt x="148605" y="226219"/>
                </a:cubicBezTo>
                <a:lnTo>
                  <a:pt x="261938" y="226219"/>
                </a:lnTo>
                <a:cubicBezTo>
                  <a:pt x="275109" y="226219"/>
                  <a:pt x="285750" y="236860"/>
                  <a:pt x="285750" y="250031"/>
                </a:cubicBezTo>
                <a:cubicBezTo>
                  <a:pt x="285750" y="263203"/>
                  <a:pt x="275109" y="273844"/>
                  <a:pt x="261938" y="273844"/>
                </a:cubicBezTo>
                <a:lnTo>
                  <a:pt x="208359" y="273844"/>
                </a:lnTo>
                <a:cubicBezTo>
                  <a:pt x="198462" y="273844"/>
                  <a:pt x="190500" y="281806"/>
                  <a:pt x="190500" y="291703"/>
                </a:cubicBezTo>
                <a:cubicBezTo>
                  <a:pt x="190500" y="301600"/>
                  <a:pt x="198462" y="309563"/>
                  <a:pt x="208359" y="309563"/>
                </a:cubicBezTo>
                <a:lnTo>
                  <a:pt x="292150" y="309563"/>
                </a:lnTo>
                <a:lnTo>
                  <a:pt x="381223" y="243929"/>
                </a:lnTo>
                <a:cubicBezTo>
                  <a:pt x="394469" y="234181"/>
                  <a:pt x="413072" y="237009"/>
                  <a:pt x="422821" y="250254"/>
                </a:cubicBezTo>
                <a:cubicBezTo>
                  <a:pt x="432569" y="263500"/>
                  <a:pt x="429741" y="282104"/>
                  <a:pt x="416496" y="291852"/>
                </a:cubicBezTo>
                <a:lnTo>
                  <a:pt x="322287" y="361280"/>
                </a:lnTo>
                <a:cubicBezTo>
                  <a:pt x="304874" y="374079"/>
                  <a:pt x="283890" y="381000"/>
                  <a:pt x="262235" y="381000"/>
                </a:cubicBezTo>
                <a:lnTo>
                  <a:pt x="23812" y="381000"/>
                </a:lnTo>
                <a:cubicBezTo>
                  <a:pt x="10641" y="381000"/>
                  <a:pt x="0" y="370359"/>
                  <a:pt x="0" y="357188"/>
                </a:cubicBezTo>
                <a:lnTo>
                  <a:pt x="0" y="309563"/>
                </a:lnTo>
                <a:cubicBezTo>
                  <a:pt x="0" y="296391"/>
                  <a:pt x="10641" y="285750"/>
                  <a:pt x="23812" y="285750"/>
                </a:cubicBezTo>
                <a:lnTo>
                  <a:pt x="49634" y="285750"/>
                </a:lnTo>
                <a:close/>
              </a:path>
            </a:pathLst>
          </a:custGeom>
          <a:solidFill>
            <a:srgbClr val="3341B8"/>
          </a:solidFill>
          <a:ln/>
        </p:spPr>
      </p:sp>
      <p:sp>
        <p:nvSpPr>
          <p:cNvPr id="9" name="Text 4"/>
          <p:cNvSpPr/>
          <p:nvPr/>
        </p:nvSpPr>
        <p:spPr>
          <a:xfrm>
            <a:off x="1174948" y="2895600"/>
            <a:ext cx="50673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30000"/>
              </a:lnSpc>
              <a:buNone/>
            </a:pPr>
            <a:r>
              <a:rPr lang="en-US" sz="1600" b="1" dirty="0">
                <a:solidFill>
                  <a:srgbClr val="34385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Non-Invasive First</a:t>
            </a:r>
            <a:endParaRPr lang="en-US" sz="1600" dirty="0"/>
          </a:p>
        </p:txBody>
      </p:sp>
      <p:sp>
        <p:nvSpPr>
          <p:cNvPr id="10" name="Text 5"/>
          <p:cNvSpPr/>
          <p:nvPr/>
        </p:nvSpPr>
        <p:spPr>
          <a:xfrm>
            <a:off x="1174948" y="3200400"/>
            <a:ext cx="45593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34385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User safety is paramount. Our system is and will remain non-invasive.</a:t>
            </a:r>
            <a:endParaRPr lang="en-US" sz="1600" dirty="0"/>
          </a:p>
        </p:txBody>
      </p:sp>
      <p:sp>
        <p:nvSpPr>
          <p:cNvPr id="11" name="Shape 6"/>
          <p:cNvSpPr/>
          <p:nvPr/>
        </p:nvSpPr>
        <p:spPr>
          <a:xfrm>
            <a:off x="6248400" y="2692400"/>
            <a:ext cx="5689600" cy="1219200"/>
          </a:xfrm>
          <a:custGeom>
            <a:avLst/>
            <a:gdLst/>
            <a:ahLst/>
            <a:cxnLst/>
            <a:rect l="l" t="t" r="r" b="b"/>
            <a:pathLst>
              <a:path w="5689600" h="1219200">
                <a:moveTo>
                  <a:pt x="101596" y="0"/>
                </a:moveTo>
                <a:lnTo>
                  <a:pt x="5588004" y="0"/>
                </a:lnTo>
                <a:cubicBezTo>
                  <a:pt x="5644114" y="0"/>
                  <a:pt x="5689600" y="45486"/>
                  <a:pt x="5689600" y="101596"/>
                </a:cubicBezTo>
                <a:lnTo>
                  <a:pt x="5689600" y="1117604"/>
                </a:lnTo>
                <a:cubicBezTo>
                  <a:pt x="5689600" y="1173714"/>
                  <a:pt x="5644114" y="1219200"/>
                  <a:pt x="5588004" y="1219200"/>
                </a:cubicBezTo>
                <a:lnTo>
                  <a:pt x="101596" y="1219200"/>
                </a:lnTo>
                <a:cubicBezTo>
                  <a:pt x="45486" y="1219200"/>
                  <a:pt x="0" y="1173714"/>
                  <a:pt x="0" y="1117604"/>
                </a:cubicBezTo>
                <a:lnTo>
                  <a:pt x="0" y="101596"/>
                </a:lnTo>
                <a:cubicBezTo>
                  <a:pt x="0" y="45486"/>
                  <a:pt x="45486" y="0"/>
                  <a:pt x="101596" y="0"/>
                </a:cubicBezTo>
                <a:close/>
              </a:path>
            </a:pathLst>
          </a:custGeom>
          <a:solidFill>
            <a:srgbClr val="6052C8">
              <a:alpha val="10196"/>
            </a:srgbClr>
          </a:solidFill>
          <a:ln/>
        </p:spPr>
      </p:sp>
      <p:sp>
        <p:nvSpPr>
          <p:cNvPr id="12" name="Shape 7"/>
          <p:cNvSpPr/>
          <p:nvPr/>
        </p:nvSpPr>
        <p:spPr>
          <a:xfrm>
            <a:off x="6490494" y="3111500"/>
            <a:ext cx="428625" cy="381000"/>
          </a:xfrm>
          <a:custGeom>
            <a:avLst/>
            <a:gdLst/>
            <a:ahLst/>
            <a:cxnLst/>
            <a:rect l="l" t="t" r="r" b="b"/>
            <a:pathLst>
              <a:path w="428625" h="381000">
                <a:moveTo>
                  <a:pt x="126206" y="114151"/>
                </a:moveTo>
                <a:lnTo>
                  <a:pt x="112291" y="100236"/>
                </a:lnTo>
                <a:cubicBezTo>
                  <a:pt x="102989" y="90934"/>
                  <a:pt x="102989" y="75828"/>
                  <a:pt x="112291" y="66526"/>
                </a:cubicBezTo>
                <a:lnTo>
                  <a:pt x="197644" y="-18901"/>
                </a:lnTo>
                <a:cubicBezTo>
                  <a:pt x="206946" y="-28203"/>
                  <a:pt x="222052" y="-28203"/>
                  <a:pt x="231353" y="-18901"/>
                </a:cubicBezTo>
                <a:lnTo>
                  <a:pt x="245269" y="-4911"/>
                </a:lnTo>
                <a:cubicBezTo>
                  <a:pt x="254571" y="4390"/>
                  <a:pt x="254571" y="19496"/>
                  <a:pt x="245269" y="28798"/>
                </a:cubicBezTo>
                <a:lnTo>
                  <a:pt x="159916" y="114151"/>
                </a:lnTo>
                <a:cubicBezTo>
                  <a:pt x="150614" y="123453"/>
                  <a:pt x="135508" y="123453"/>
                  <a:pt x="126206" y="114151"/>
                </a:cubicBezTo>
                <a:close/>
                <a:moveTo>
                  <a:pt x="205383" y="157535"/>
                </a:moveTo>
                <a:lnTo>
                  <a:pt x="182017" y="134169"/>
                </a:lnTo>
                <a:lnTo>
                  <a:pt x="265361" y="50825"/>
                </a:lnTo>
                <a:lnTo>
                  <a:pt x="354211" y="139675"/>
                </a:lnTo>
                <a:lnTo>
                  <a:pt x="270867" y="223019"/>
                </a:lnTo>
                <a:lnTo>
                  <a:pt x="247501" y="199653"/>
                </a:lnTo>
                <a:lnTo>
                  <a:pt x="74861" y="372294"/>
                </a:lnTo>
                <a:cubicBezTo>
                  <a:pt x="63252" y="383902"/>
                  <a:pt x="44425" y="383902"/>
                  <a:pt x="32742" y="372294"/>
                </a:cubicBezTo>
                <a:cubicBezTo>
                  <a:pt x="21059" y="360685"/>
                  <a:pt x="21134" y="341858"/>
                  <a:pt x="32742" y="330175"/>
                </a:cubicBezTo>
                <a:lnTo>
                  <a:pt x="205383" y="157535"/>
                </a:lnTo>
                <a:close/>
                <a:moveTo>
                  <a:pt x="290885" y="278755"/>
                </a:moveTo>
                <a:cubicBezTo>
                  <a:pt x="281583" y="269453"/>
                  <a:pt x="281583" y="254347"/>
                  <a:pt x="290885" y="245046"/>
                </a:cubicBezTo>
                <a:lnTo>
                  <a:pt x="376238" y="159693"/>
                </a:lnTo>
                <a:cubicBezTo>
                  <a:pt x="385539" y="150391"/>
                  <a:pt x="400645" y="150391"/>
                  <a:pt x="409947" y="159693"/>
                </a:cubicBezTo>
                <a:lnTo>
                  <a:pt x="423863" y="173608"/>
                </a:lnTo>
                <a:cubicBezTo>
                  <a:pt x="433164" y="182910"/>
                  <a:pt x="433164" y="198016"/>
                  <a:pt x="423863" y="207318"/>
                </a:cubicBezTo>
                <a:lnTo>
                  <a:pt x="338510" y="292745"/>
                </a:lnTo>
                <a:cubicBezTo>
                  <a:pt x="329208" y="302047"/>
                  <a:pt x="314102" y="302047"/>
                  <a:pt x="304800" y="292745"/>
                </a:cubicBezTo>
                <a:lnTo>
                  <a:pt x="290885" y="278829"/>
                </a:lnTo>
                <a:close/>
              </a:path>
            </a:pathLst>
          </a:custGeom>
          <a:solidFill>
            <a:srgbClr val="6052C8"/>
          </a:solidFill>
          <a:ln/>
        </p:spPr>
      </p:sp>
      <p:sp>
        <p:nvSpPr>
          <p:cNvPr id="13" name="Text 8"/>
          <p:cNvSpPr/>
          <p:nvPr/>
        </p:nvSpPr>
        <p:spPr>
          <a:xfrm>
            <a:off x="7154863" y="2895600"/>
            <a:ext cx="50927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30000"/>
              </a:lnSpc>
              <a:buNone/>
            </a:pPr>
            <a:r>
              <a:rPr lang="en-US" sz="1600" b="1" dirty="0">
                <a:solidFill>
                  <a:srgbClr val="34385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Sovereign Comm. Rights</a:t>
            </a:r>
            <a:endParaRPr lang="en-US" sz="1600" dirty="0"/>
          </a:p>
        </p:txBody>
      </p:sp>
      <p:sp>
        <p:nvSpPr>
          <p:cNvPr id="14" name="Text 9"/>
          <p:cNvSpPr/>
          <p:nvPr/>
        </p:nvSpPr>
        <p:spPr>
          <a:xfrm>
            <a:off x="7154863" y="3200400"/>
            <a:ext cx="45847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34385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Users have absolute control over their communication and interactions.</a:t>
            </a:r>
            <a:endParaRPr lang="en-US" sz="1600" dirty="0"/>
          </a:p>
        </p:txBody>
      </p:sp>
      <p:sp>
        <p:nvSpPr>
          <p:cNvPr id="15" name="Shape 10"/>
          <p:cNvSpPr/>
          <p:nvPr/>
        </p:nvSpPr>
        <p:spPr>
          <a:xfrm>
            <a:off x="254000" y="4216400"/>
            <a:ext cx="5689600" cy="1219200"/>
          </a:xfrm>
          <a:custGeom>
            <a:avLst/>
            <a:gdLst/>
            <a:ahLst/>
            <a:cxnLst/>
            <a:rect l="l" t="t" r="r" b="b"/>
            <a:pathLst>
              <a:path w="5689600" h="1219200">
                <a:moveTo>
                  <a:pt x="101596" y="0"/>
                </a:moveTo>
                <a:lnTo>
                  <a:pt x="5588004" y="0"/>
                </a:lnTo>
                <a:cubicBezTo>
                  <a:pt x="5644114" y="0"/>
                  <a:pt x="5689600" y="45486"/>
                  <a:pt x="5689600" y="101596"/>
                </a:cubicBezTo>
                <a:lnTo>
                  <a:pt x="5689600" y="1117604"/>
                </a:lnTo>
                <a:cubicBezTo>
                  <a:pt x="5689600" y="1173714"/>
                  <a:pt x="5644114" y="1219200"/>
                  <a:pt x="5588004" y="1219200"/>
                </a:cubicBezTo>
                <a:lnTo>
                  <a:pt x="101596" y="1219200"/>
                </a:lnTo>
                <a:cubicBezTo>
                  <a:pt x="45486" y="1219200"/>
                  <a:pt x="0" y="1173714"/>
                  <a:pt x="0" y="1117604"/>
                </a:cubicBezTo>
                <a:lnTo>
                  <a:pt x="0" y="101596"/>
                </a:lnTo>
                <a:cubicBezTo>
                  <a:pt x="0" y="45486"/>
                  <a:pt x="45486" y="0"/>
                  <a:pt x="101596" y="0"/>
                </a:cubicBezTo>
                <a:close/>
              </a:path>
            </a:pathLst>
          </a:custGeom>
          <a:solidFill>
            <a:srgbClr val="4D5EFF">
              <a:alpha val="20000"/>
            </a:srgbClr>
          </a:solidFill>
          <a:ln/>
        </p:spPr>
      </p:sp>
      <p:sp>
        <p:nvSpPr>
          <p:cNvPr id="16" name="Shape 11"/>
          <p:cNvSpPr/>
          <p:nvPr/>
        </p:nvSpPr>
        <p:spPr>
          <a:xfrm>
            <a:off x="477838" y="4635500"/>
            <a:ext cx="476250" cy="381000"/>
          </a:xfrm>
          <a:custGeom>
            <a:avLst/>
            <a:gdLst/>
            <a:ahLst/>
            <a:cxnLst/>
            <a:rect l="l" t="t" r="r" b="b"/>
            <a:pathLst>
              <a:path w="476250" h="381000">
                <a:moveTo>
                  <a:pt x="238125" y="11906"/>
                </a:moveTo>
                <a:cubicBezTo>
                  <a:pt x="280838" y="11906"/>
                  <a:pt x="315516" y="46584"/>
                  <a:pt x="315516" y="89297"/>
                </a:cubicBezTo>
                <a:cubicBezTo>
                  <a:pt x="315516" y="132010"/>
                  <a:pt x="280838" y="166688"/>
                  <a:pt x="238125" y="166688"/>
                </a:cubicBezTo>
                <a:cubicBezTo>
                  <a:pt x="195412" y="166688"/>
                  <a:pt x="160734" y="132010"/>
                  <a:pt x="160734" y="89297"/>
                </a:cubicBezTo>
                <a:cubicBezTo>
                  <a:pt x="160734" y="46584"/>
                  <a:pt x="195412" y="11906"/>
                  <a:pt x="238125" y="11906"/>
                </a:cubicBezTo>
                <a:close/>
                <a:moveTo>
                  <a:pt x="71438" y="65484"/>
                </a:moveTo>
                <a:cubicBezTo>
                  <a:pt x="101008" y="65484"/>
                  <a:pt x="125016" y="89492"/>
                  <a:pt x="125016" y="119063"/>
                </a:cubicBezTo>
                <a:cubicBezTo>
                  <a:pt x="125016" y="148633"/>
                  <a:pt x="101008" y="172641"/>
                  <a:pt x="71438" y="172641"/>
                </a:cubicBezTo>
                <a:cubicBezTo>
                  <a:pt x="41867" y="172641"/>
                  <a:pt x="17859" y="148633"/>
                  <a:pt x="17859" y="119063"/>
                </a:cubicBezTo>
                <a:cubicBezTo>
                  <a:pt x="17859" y="89492"/>
                  <a:pt x="41867" y="65484"/>
                  <a:pt x="71437" y="65484"/>
                </a:cubicBezTo>
                <a:close/>
                <a:moveTo>
                  <a:pt x="0" y="309563"/>
                </a:moveTo>
                <a:cubicBezTo>
                  <a:pt x="0" y="256952"/>
                  <a:pt x="42639" y="214313"/>
                  <a:pt x="95250" y="214313"/>
                </a:cubicBezTo>
                <a:cubicBezTo>
                  <a:pt x="104775" y="214313"/>
                  <a:pt x="114002" y="215726"/>
                  <a:pt x="122709" y="218331"/>
                </a:cubicBezTo>
                <a:cubicBezTo>
                  <a:pt x="98227" y="245715"/>
                  <a:pt x="83344" y="281880"/>
                  <a:pt x="83344" y="321469"/>
                </a:cubicBezTo>
                <a:lnTo>
                  <a:pt x="83344" y="333375"/>
                </a:lnTo>
                <a:cubicBezTo>
                  <a:pt x="83344" y="341858"/>
                  <a:pt x="85130" y="349895"/>
                  <a:pt x="88329" y="357188"/>
                </a:cubicBezTo>
                <a:lnTo>
                  <a:pt x="23812" y="357188"/>
                </a:lnTo>
                <a:cubicBezTo>
                  <a:pt x="10641" y="357188"/>
                  <a:pt x="0" y="346546"/>
                  <a:pt x="0" y="333375"/>
                </a:cubicBezTo>
                <a:lnTo>
                  <a:pt x="0" y="309563"/>
                </a:lnTo>
                <a:close/>
                <a:moveTo>
                  <a:pt x="387921" y="357188"/>
                </a:moveTo>
                <a:cubicBezTo>
                  <a:pt x="391120" y="349895"/>
                  <a:pt x="392906" y="341858"/>
                  <a:pt x="392906" y="333375"/>
                </a:cubicBezTo>
                <a:lnTo>
                  <a:pt x="392906" y="321469"/>
                </a:lnTo>
                <a:cubicBezTo>
                  <a:pt x="392906" y="281880"/>
                  <a:pt x="378023" y="245715"/>
                  <a:pt x="353541" y="218331"/>
                </a:cubicBezTo>
                <a:cubicBezTo>
                  <a:pt x="362248" y="215726"/>
                  <a:pt x="371475" y="214313"/>
                  <a:pt x="381000" y="214313"/>
                </a:cubicBezTo>
                <a:cubicBezTo>
                  <a:pt x="433611" y="214313"/>
                  <a:pt x="476250" y="256952"/>
                  <a:pt x="476250" y="309563"/>
                </a:cubicBezTo>
                <a:lnTo>
                  <a:pt x="476250" y="333375"/>
                </a:lnTo>
                <a:cubicBezTo>
                  <a:pt x="476250" y="346546"/>
                  <a:pt x="465609" y="357188"/>
                  <a:pt x="452438" y="357188"/>
                </a:cubicBezTo>
                <a:lnTo>
                  <a:pt x="387921" y="357188"/>
                </a:lnTo>
                <a:close/>
                <a:moveTo>
                  <a:pt x="351234" y="119063"/>
                </a:moveTo>
                <a:cubicBezTo>
                  <a:pt x="351234" y="89492"/>
                  <a:pt x="375242" y="65484"/>
                  <a:pt x="404813" y="65484"/>
                </a:cubicBezTo>
                <a:cubicBezTo>
                  <a:pt x="434383" y="65484"/>
                  <a:pt x="458391" y="89492"/>
                  <a:pt x="458391" y="119062"/>
                </a:cubicBezTo>
                <a:cubicBezTo>
                  <a:pt x="458391" y="148633"/>
                  <a:pt x="434383" y="172641"/>
                  <a:pt x="404813" y="172641"/>
                </a:cubicBezTo>
                <a:cubicBezTo>
                  <a:pt x="375242" y="172641"/>
                  <a:pt x="351234" y="148633"/>
                  <a:pt x="351234" y="119063"/>
                </a:cubicBezTo>
                <a:close/>
                <a:moveTo>
                  <a:pt x="119063" y="321469"/>
                </a:moveTo>
                <a:cubicBezTo>
                  <a:pt x="119063" y="255687"/>
                  <a:pt x="172343" y="202406"/>
                  <a:pt x="238125" y="202406"/>
                </a:cubicBezTo>
                <a:cubicBezTo>
                  <a:pt x="303907" y="202406"/>
                  <a:pt x="357188" y="255687"/>
                  <a:pt x="357188" y="321469"/>
                </a:cubicBezTo>
                <a:lnTo>
                  <a:pt x="357188" y="333375"/>
                </a:lnTo>
                <a:cubicBezTo>
                  <a:pt x="357188" y="346546"/>
                  <a:pt x="346546" y="357188"/>
                  <a:pt x="333375" y="357188"/>
                </a:cubicBezTo>
                <a:lnTo>
                  <a:pt x="142875" y="357188"/>
                </a:lnTo>
                <a:cubicBezTo>
                  <a:pt x="129704" y="357188"/>
                  <a:pt x="119063" y="346546"/>
                  <a:pt x="119063" y="333375"/>
                </a:cubicBezTo>
                <a:lnTo>
                  <a:pt x="119063" y="321469"/>
                </a:lnTo>
                <a:close/>
              </a:path>
            </a:pathLst>
          </a:custGeom>
          <a:solidFill>
            <a:srgbClr val="4D5EFF"/>
          </a:solidFill>
          <a:ln/>
        </p:spPr>
      </p:sp>
      <p:sp>
        <p:nvSpPr>
          <p:cNvPr id="17" name="Text 12"/>
          <p:cNvSpPr/>
          <p:nvPr/>
        </p:nvSpPr>
        <p:spPr>
          <a:xfrm>
            <a:off x="1171773" y="4419600"/>
            <a:ext cx="5080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30000"/>
              </a:lnSpc>
              <a:buNone/>
            </a:pPr>
            <a:r>
              <a:rPr lang="en-US" sz="1600" b="1" dirty="0">
                <a:solidFill>
                  <a:srgbClr val="34385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Family-Centered Consent</a:t>
            </a:r>
            <a:endParaRPr lang="en-US" sz="1600" dirty="0"/>
          </a:p>
        </p:txBody>
      </p:sp>
      <p:sp>
        <p:nvSpPr>
          <p:cNvPr id="18" name="Text 13"/>
          <p:cNvSpPr/>
          <p:nvPr/>
        </p:nvSpPr>
        <p:spPr>
          <a:xfrm>
            <a:off x="1171773" y="4724400"/>
            <a:ext cx="45720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34385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Protocols involve families while preserving the user's ultimate agency.</a:t>
            </a:r>
            <a:endParaRPr lang="en-US" sz="1600" dirty="0"/>
          </a:p>
        </p:txBody>
      </p:sp>
      <p:sp>
        <p:nvSpPr>
          <p:cNvPr id="19" name="Shape 14"/>
          <p:cNvSpPr/>
          <p:nvPr/>
        </p:nvSpPr>
        <p:spPr>
          <a:xfrm>
            <a:off x="6248400" y="4216400"/>
            <a:ext cx="5689600" cy="1219200"/>
          </a:xfrm>
          <a:custGeom>
            <a:avLst/>
            <a:gdLst/>
            <a:ahLst/>
            <a:cxnLst/>
            <a:rect l="l" t="t" r="r" b="b"/>
            <a:pathLst>
              <a:path w="5689600" h="1219200">
                <a:moveTo>
                  <a:pt x="101596" y="0"/>
                </a:moveTo>
                <a:lnTo>
                  <a:pt x="5588004" y="0"/>
                </a:lnTo>
                <a:cubicBezTo>
                  <a:pt x="5644114" y="0"/>
                  <a:pt x="5689600" y="45486"/>
                  <a:pt x="5689600" y="101596"/>
                </a:cubicBezTo>
                <a:lnTo>
                  <a:pt x="5689600" y="1117604"/>
                </a:lnTo>
                <a:cubicBezTo>
                  <a:pt x="5689600" y="1173714"/>
                  <a:pt x="5644114" y="1219200"/>
                  <a:pt x="5588004" y="1219200"/>
                </a:cubicBezTo>
                <a:lnTo>
                  <a:pt x="101596" y="1219200"/>
                </a:lnTo>
                <a:cubicBezTo>
                  <a:pt x="45486" y="1219200"/>
                  <a:pt x="0" y="1173714"/>
                  <a:pt x="0" y="1117604"/>
                </a:cubicBezTo>
                <a:lnTo>
                  <a:pt x="0" y="101596"/>
                </a:lnTo>
                <a:cubicBezTo>
                  <a:pt x="0" y="45486"/>
                  <a:pt x="45486" y="0"/>
                  <a:pt x="101596" y="0"/>
                </a:cubicBezTo>
                <a:close/>
              </a:path>
            </a:pathLst>
          </a:custGeom>
          <a:solidFill>
            <a:srgbClr val="34385E">
              <a:alpha val="10196"/>
            </a:srgbClr>
          </a:solidFill>
          <a:ln/>
        </p:spPr>
      </p:sp>
      <p:sp>
        <p:nvSpPr>
          <p:cNvPr id="20" name="Shape 15"/>
          <p:cNvSpPr/>
          <p:nvPr/>
        </p:nvSpPr>
        <p:spPr>
          <a:xfrm>
            <a:off x="6491883" y="4635500"/>
            <a:ext cx="428625" cy="381000"/>
          </a:xfrm>
          <a:custGeom>
            <a:avLst/>
            <a:gdLst/>
            <a:ahLst/>
            <a:cxnLst/>
            <a:rect l="l" t="t" r="r" b="b"/>
            <a:pathLst>
              <a:path w="428625" h="381000">
                <a:moveTo>
                  <a:pt x="214313" y="23812"/>
                </a:moveTo>
                <a:cubicBezTo>
                  <a:pt x="154186" y="23812"/>
                  <a:pt x="106040" y="51197"/>
                  <a:pt x="70991" y="83790"/>
                </a:cubicBezTo>
                <a:cubicBezTo>
                  <a:pt x="36165" y="116160"/>
                  <a:pt x="12874" y="154781"/>
                  <a:pt x="1786" y="181347"/>
                </a:cubicBezTo>
                <a:cubicBezTo>
                  <a:pt x="-670" y="187226"/>
                  <a:pt x="-670" y="193774"/>
                  <a:pt x="1786" y="199653"/>
                </a:cubicBezTo>
                <a:cubicBezTo>
                  <a:pt x="12874" y="226219"/>
                  <a:pt x="36165" y="264914"/>
                  <a:pt x="70991" y="297210"/>
                </a:cubicBezTo>
                <a:cubicBezTo>
                  <a:pt x="106040" y="329729"/>
                  <a:pt x="154186" y="357188"/>
                  <a:pt x="214313" y="357188"/>
                </a:cubicBezTo>
                <a:cubicBezTo>
                  <a:pt x="274439" y="357188"/>
                  <a:pt x="322585" y="329803"/>
                  <a:pt x="357634" y="297210"/>
                </a:cubicBezTo>
                <a:cubicBezTo>
                  <a:pt x="392460" y="264840"/>
                  <a:pt x="415751" y="226219"/>
                  <a:pt x="426839" y="199653"/>
                </a:cubicBezTo>
                <a:cubicBezTo>
                  <a:pt x="429295" y="193774"/>
                  <a:pt x="429295" y="187226"/>
                  <a:pt x="426839" y="181347"/>
                </a:cubicBezTo>
                <a:cubicBezTo>
                  <a:pt x="415751" y="154781"/>
                  <a:pt x="392460" y="116086"/>
                  <a:pt x="357634" y="83790"/>
                </a:cubicBezTo>
                <a:cubicBezTo>
                  <a:pt x="322585" y="51271"/>
                  <a:pt x="274439" y="23812"/>
                  <a:pt x="214313" y="23812"/>
                </a:cubicBezTo>
                <a:close/>
                <a:moveTo>
                  <a:pt x="107156" y="190500"/>
                </a:moveTo>
                <a:cubicBezTo>
                  <a:pt x="107156" y="131359"/>
                  <a:pt x="155171" y="83344"/>
                  <a:pt x="214313" y="83344"/>
                </a:cubicBezTo>
                <a:cubicBezTo>
                  <a:pt x="273454" y="83344"/>
                  <a:pt x="321469" y="131359"/>
                  <a:pt x="321469" y="190500"/>
                </a:cubicBezTo>
                <a:cubicBezTo>
                  <a:pt x="321469" y="249641"/>
                  <a:pt x="273454" y="297656"/>
                  <a:pt x="214313" y="297656"/>
                </a:cubicBezTo>
                <a:cubicBezTo>
                  <a:pt x="155171" y="297656"/>
                  <a:pt x="107156" y="249641"/>
                  <a:pt x="107156" y="190500"/>
                </a:cubicBezTo>
                <a:close/>
                <a:moveTo>
                  <a:pt x="214313" y="142875"/>
                </a:moveTo>
                <a:cubicBezTo>
                  <a:pt x="214313" y="169143"/>
                  <a:pt x="192956" y="190500"/>
                  <a:pt x="166688" y="190500"/>
                </a:cubicBezTo>
                <a:cubicBezTo>
                  <a:pt x="158130" y="190500"/>
                  <a:pt x="150093" y="188268"/>
                  <a:pt x="143098" y="184249"/>
                </a:cubicBezTo>
                <a:cubicBezTo>
                  <a:pt x="142354" y="192360"/>
                  <a:pt x="143024" y="200695"/>
                  <a:pt x="145256" y="208955"/>
                </a:cubicBezTo>
                <a:cubicBezTo>
                  <a:pt x="155451" y="247055"/>
                  <a:pt x="194667" y="269677"/>
                  <a:pt x="232767" y="259482"/>
                </a:cubicBezTo>
                <a:cubicBezTo>
                  <a:pt x="270867" y="249287"/>
                  <a:pt x="293489" y="210071"/>
                  <a:pt x="283294" y="171971"/>
                </a:cubicBezTo>
                <a:cubicBezTo>
                  <a:pt x="274216" y="137964"/>
                  <a:pt x="241995" y="116309"/>
                  <a:pt x="208062" y="119286"/>
                </a:cubicBezTo>
                <a:cubicBezTo>
                  <a:pt x="212006" y="126206"/>
                  <a:pt x="214313" y="134243"/>
                  <a:pt x="214313" y="142875"/>
                </a:cubicBezTo>
                <a:close/>
              </a:path>
            </a:pathLst>
          </a:custGeom>
          <a:solidFill>
            <a:srgbClr val="34385E"/>
          </a:solidFill>
          <a:ln/>
        </p:spPr>
      </p:sp>
      <p:sp>
        <p:nvSpPr>
          <p:cNvPr id="21" name="Text 16"/>
          <p:cNvSpPr/>
          <p:nvPr/>
        </p:nvSpPr>
        <p:spPr>
          <a:xfrm>
            <a:off x="7157839" y="4419600"/>
            <a:ext cx="5080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30000"/>
              </a:lnSpc>
              <a:buNone/>
            </a:pPr>
            <a:r>
              <a:rPr lang="en-US" sz="1600" b="1" dirty="0">
                <a:solidFill>
                  <a:srgbClr val="34385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Open Peer Validation</a:t>
            </a:r>
            <a:endParaRPr lang="en-US" sz="1600" dirty="0"/>
          </a:p>
        </p:txBody>
      </p:sp>
      <p:sp>
        <p:nvSpPr>
          <p:cNvPr id="22" name="Text 17"/>
          <p:cNvSpPr/>
          <p:nvPr/>
        </p:nvSpPr>
        <p:spPr>
          <a:xfrm>
            <a:off x="7157839" y="4724400"/>
            <a:ext cx="45720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34385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Transparency and community oversight are required for accountability.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solidFill>
          <a:srgbClr val="1D31E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7:28-d2nfa018bjvh7rlj0eug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635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23545" y="3815080"/>
            <a:ext cx="5547360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3200" dirty="0">
                <a:solidFill>
                  <a:srgbClr val="1D31E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Call to Action</a:t>
            </a:r>
            <a:endParaRPr lang="en-US" sz="1600" dirty="0"/>
          </a:p>
        </p:txBody>
      </p:sp>
      <p:pic>
        <p:nvPicPr>
          <p:cNvPr id="4" name="Image 1" descr="https://kimi-img.moonshot.cn/pub/slides/slides_tmpl/image/25-08-27-20:07:28-d2nfa018bjvh7rlj0f60.png">    </p:cNvPr>
          <p:cNvPicPr>
            <a:picLocks noChangeAspect="1"/>
          </p:cNvPicPr>
          <p:nvPr/>
        </p:nvPicPr>
        <p:blipFill>
          <a:blip r:embed="rId2">
            <a:alphaModFix amt="23000"/>
          </a:blip>
          <a:stretch>
            <a:fillRect/>
          </a:stretch>
        </p:blipFill>
        <p:spPr>
          <a:xfrm flipH="1" rot="5400000">
            <a:off x="8475980" y="2972435"/>
            <a:ext cx="1301115" cy="976630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1874550" y="1562096"/>
            <a:ext cx="2284095" cy="233553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6" name="Text 2"/>
          <p:cNvSpPr/>
          <p:nvPr/>
        </p:nvSpPr>
        <p:spPr>
          <a:xfrm>
            <a:off x="1874550" y="1562096"/>
            <a:ext cx="2284095" cy="23355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ct val="110000"/>
              </a:lnSpc>
              <a:buNone/>
            </a:pPr>
            <a:r>
              <a:rPr lang="en-US" sz="13800" dirty="0">
                <a:solidFill>
                  <a:srgbClr val="1D31E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08</a:t>
            </a:r>
            <a:endParaRPr lang="en-US" sz="1600" dirty="0"/>
          </a:p>
        </p:txBody>
      </p:sp>
      <p:pic>
        <p:nvPicPr>
          <p:cNvPr id="7" name="Image 2" descr="https://kimi-img.moonshot.cn/pub/slides/slides_tmpl/image/25-08-27-20:07:28-d2nfa018bjvh7rlj0f70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1385" y="1950085"/>
            <a:ext cx="4074795" cy="3778250"/>
          </a:xfrm>
          <a:prstGeom prst="rect">
            <a:avLst/>
          </a:prstGeom>
        </p:spPr>
      </p:pic>
      <p:pic>
        <p:nvPicPr>
          <p:cNvPr id="8" name="Image 3" descr="https://kimi-img.moonshot.cn/pub/slides/slides_tmpl/image/25-08-27-20:07:28-d2nfa018bjvh7rlj0eu0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76180" y="0"/>
            <a:ext cx="2116455" cy="2286000"/>
          </a:xfrm>
          <a:prstGeom prst="rect">
            <a:avLst/>
          </a:prstGeom>
        </p:spPr>
      </p:pic>
      <p:pic>
        <p:nvPicPr>
          <p:cNvPr id="9" name="Image 4" descr="https://kimi-img.moonshot.cn/pub/slides/slides_tmpl/image/25-08-27-20:07:28-d2nfa018bjvh7rlj0et0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530850"/>
            <a:ext cx="1684020" cy="1327150"/>
          </a:xfrm>
          <a:prstGeom prst="rect">
            <a:avLst/>
          </a:prstGeom>
        </p:spPr>
      </p:pic>
    </p:spTree>
  </p:cSld>
  <p:clrMapOvr>
    <a:masterClrMapping/>
  </p:clrMapOvr>
  <p:transition>
    <p:fade/>
    <p:spd val="med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7:28-d2nfa018bjvh7rlj0eug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233275" cy="6881495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8-27-20:07:28-d2nfa018bjvh7rlj0et0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30850"/>
            <a:ext cx="1684020" cy="1327150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8-27-20:07:28-d2nfa018bjvh7rlj0eu0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6180" y="0"/>
            <a:ext cx="2116455" cy="2286000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254000" y="254000"/>
            <a:ext cx="59436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00000"/>
              </a:lnSpc>
              <a:buNone/>
            </a:pPr>
            <a:r>
              <a:rPr lang="en-US" sz="3000" b="1" dirty="0">
                <a:solidFill>
                  <a:srgbClr val="3341B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Call to Action</a:t>
            </a:r>
            <a:endParaRPr lang="en-US" sz="1600" dirty="0"/>
          </a:p>
        </p:txBody>
      </p:sp>
      <p:sp>
        <p:nvSpPr>
          <p:cNvPr id="6" name="Text 1"/>
          <p:cNvSpPr/>
          <p:nvPr/>
        </p:nvSpPr>
        <p:spPr>
          <a:xfrm>
            <a:off x="254000" y="762000"/>
            <a:ext cx="59436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20000"/>
              </a:lnSpc>
              <a:buNone/>
            </a:pPr>
            <a:r>
              <a:rPr lang="en-US" sz="2000" dirty="0">
                <a:solidFill>
                  <a:srgbClr val="6052C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Join the Open Access Revolution</a:t>
            </a:r>
            <a:endParaRPr lang="en-US" sz="1600" dirty="0"/>
          </a:p>
        </p:txBody>
      </p:sp>
      <p:sp>
        <p:nvSpPr>
          <p:cNvPr id="7" name="Text 2"/>
          <p:cNvSpPr/>
          <p:nvPr/>
        </p:nvSpPr>
        <p:spPr>
          <a:xfrm>
            <a:off x="254000" y="1320800"/>
            <a:ext cx="5435600" cy="1320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40000"/>
              </a:lnSpc>
              <a:buNone/>
            </a:pPr>
            <a:r>
              <a:rPr lang="en-US" sz="1600" dirty="0">
                <a:solidFill>
                  <a:srgbClr val="34385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We are building more than technology; we are building a movement. A movement to empower neurodivergent voices with tools that respect their sovereignty and amplify their authenticity.</a:t>
            </a:r>
            <a:endParaRPr lang="en-US" sz="1600" dirty="0"/>
          </a:p>
        </p:txBody>
      </p:sp>
      <p:sp>
        <p:nvSpPr>
          <p:cNvPr id="8" name="Text 3"/>
          <p:cNvSpPr/>
          <p:nvPr/>
        </p:nvSpPr>
        <p:spPr>
          <a:xfrm>
            <a:off x="254000" y="2946400"/>
            <a:ext cx="54356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30000"/>
              </a:lnSpc>
              <a:buNone/>
            </a:pPr>
            <a:r>
              <a:rPr lang="en-US" sz="1600" b="1" dirty="0">
                <a:solidFill>
                  <a:srgbClr val="34385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Contribute, collaborate, and help us build the future of ethical neurotech:</a:t>
            </a:r>
            <a:endParaRPr lang="en-US" sz="1600" dirty="0"/>
          </a:p>
        </p:txBody>
      </p:sp>
      <p:sp>
        <p:nvSpPr>
          <p:cNvPr id="9" name="Shape 4"/>
          <p:cNvSpPr/>
          <p:nvPr/>
        </p:nvSpPr>
        <p:spPr>
          <a:xfrm>
            <a:off x="254000" y="3657600"/>
            <a:ext cx="3098800" cy="558800"/>
          </a:xfrm>
          <a:custGeom>
            <a:avLst/>
            <a:gdLst/>
            <a:ahLst/>
            <a:cxnLst/>
            <a:rect l="l" t="t" r="r" b="b"/>
            <a:pathLst>
              <a:path w="3098800" h="558800">
                <a:moveTo>
                  <a:pt x="76198" y="0"/>
                </a:moveTo>
                <a:lnTo>
                  <a:pt x="3022602" y="0"/>
                </a:lnTo>
                <a:cubicBezTo>
                  <a:pt x="3064685" y="0"/>
                  <a:pt x="3098800" y="34115"/>
                  <a:pt x="3098800" y="76198"/>
                </a:cubicBezTo>
                <a:lnTo>
                  <a:pt x="3098800" y="482602"/>
                </a:lnTo>
                <a:cubicBezTo>
                  <a:pt x="3098800" y="524685"/>
                  <a:pt x="3064685" y="558800"/>
                  <a:pt x="3022602" y="558800"/>
                </a:cubicBezTo>
                <a:lnTo>
                  <a:pt x="76198" y="558800"/>
                </a:lnTo>
                <a:cubicBezTo>
                  <a:pt x="34143" y="558800"/>
                  <a:pt x="0" y="524657"/>
                  <a:pt x="0" y="482602"/>
                </a:cubicBezTo>
                <a:lnTo>
                  <a:pt x="0" y="76198"/>
                </a:lnTo>
                <a:cubicBezTo>
                  <a:pt x="0" y="34143"/>
                  <a:pt x="34143" y="0"/>
                  <a:pt x="76198" y="0"/>
                </a:cubicBezTo>
                <a:close/>
              </a:path>
            </a:pathLst>
          </a:custGeom>
          <a:solidFill>
            <a:srgbClr val="4D5EFF">
              <a:alpha val="10196"/>
            </a:srgbClr>
          </a:solidFill>
          <a:ln/>
        </p:spPr>
      </p:sp>
      <p:sp>
        <p:nvSpPr>
          <p:cNvPr id="10" name="Text 5"/>
          <p:cNvSpPr/>
          <p:nvPr/>
        </p:nvSpPr>
        <p:spPr>
          <a:xfrm>
            <a:off x="254000" y="3657600"/>
            <a:ext cx="3606800" cy="558800"/>
          </a:xfrm>
          <a:prstGeom prst="rect">
            <a:avLst/>
          </a:prstGeom>
          <a:noFill/>
          <a:ln/>
        </p:spPr>
        <p:txBody>
          <a:bodyPr wrap="square" lIns="101600" tIns="101600" rIns="101600" bIns="101600" rtlCol="0" anchor="ctr"/>
          <a:lstStyle/>
          <a:p>
            <a:pPr indent="0" marL="0">
              <a:lnSpc>
                <a:spcPct val="130000"/>
              </a:lnSpc>
              <a:buNone/>
            </a:pPr>
            <a:r>
              <a:rPr lang="en-US" sz="1800" dirty="0">
                <a:solidFill>
                  <a:srgbClr val="4D5E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github.com/obinexus/bci</a:t>
            </a:r>
            <a:endParaRPr lang="en-US" sz="1600" dirty="0"/>
          </a:p>
        </p:txBody>
      </p:sp>
      <p:pic>
        <p:nvPicPr>
          <p:cNvPr id="11" name="Image 3" descr="https://kimi-web-img.moonshot.cn/img/img.freepik.com/0051cf2cd5966aa8ce2389e3b84bdb0fbe6b396c.jpg">    </p:cNvPr>
          <p:cNvPicPr>
            <a:picLocks noChangeAspect="1"/>
          </p:cNvPicPr>
          <p:nvPr/>
        </p:nvPicPr>
        <p:blipFill>
          <a:blip r:embed="rId4"/>
          <a:srcRect l="0" r="0" t="4311" b="4311"/>
          <a:stretch/>
        </p:blipFill>
        <p:spPr>
          <a:xfrm>
            <a:off x="6096000" y="254000"/>
            <a:ext cx="5842000" cy="3556000"/>
          </a:xfrm>
          <a:prstGeom prst="roundRect">
            <a:avLst>
              <a:gd name="adj" fmla="val 2857"/>
            </a:avLst>
          </a:prstGeom>
        </p:spPr>
      </p:pic>
    </p:spTree>
  </p:cSld>
  <p:clrMapOvr>
    <a:masterClrMapping/>
  </p:clrMapOvr>
  <p:transition>
    <p:fade/>
    <p:spd val="med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7:28-d2nfa018bjvh7rlj0eug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233275" cy="6881495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8-27-20:07:28-d2nfa018bjvh7rlj0et0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30850"/>
            <a:ext cx="1684020" cy="1327150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8-27-20:07:28-d2nfa018bjvh7rlj0eu0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6180" y="0"/>
            <a:ext cx="2116455" cy="2286000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254000" y="1320800"/>
            <a:ext cx="121920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00000"/>
              </a:lnSpc>
              <a:buNone/>
            </a:pPr>
            <a:r>
              <a:rPr lang="en-US" sz="3000" b="1" dirty="0">
                <a:solidFill>
                  <a:srgbClr val="3341B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Contact &amp; Next Steps</a:t>
            </a:r>
            <a:endParaRPr lang="en-US" sz="1600" dirty="0"/>
          </a:p>
        </p:txBody>
      </p:sp>
      <p:sp>
        <p:nvSpPr>
          <p:cNvPr id="6" name="Text 1"/>
          <p:cNvSpPr/>
          <p:nvPr/>
        </p:nvSpPr>
        <p:spPr>
          <a:xfrm>
            <a:off x="254000" y="1828800"/>
            <a:ext cx="12192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30000"/>
              </a:lnSpc>
              <a:buNone/>
            </a:pPr>
            <a:r>
              <a:rPr lang="en-US" sz="1800" dirty="0">
                <a:solidFill>
                  <a:srgbClr val="6052C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Get Involved Today</a:t>
            </a:r>
            <a:endParaRPr lang="en-US" sz="1600" dirty="0"/>
          </a:p>
        </p:txBody>
      </p:sp>
      <p:sp>
        <p:nvSpPr>
          <p:cNvPr id="7" name="Shape 2"/>
          <p:cNvSpPr/>
          <p:nvPr/>
        </p:nvSpPr>
        <p:spPr>
          <a:xfrm>
            <a:off x="254000" y="2590800"/>
            <a:ext cx="5689600" cy="965200"/>
          </a:xfrm>
          <a:custGeom>
            <a:avLst/>
            <a:gdLst/>
            <a:ahLst/>
            <a:cxnLst/>
            <a:rect l="l" t="t" r="r" b="b"/>
            <a:pathLst>
              <a:path w="5689600" h="965200">
                <a:moveTo>
                  <a:pt x="101597" y="0"/>
                </a:moveTo>
                <a:lnTo>
                  <a:pt x="5588003" y="0"/>
                </a:lnTo>
                <a:cubicBezTo>
                  <a:pt x="5644113" y="0"/>
                  <a:pt x="5689600" y="45487"/>
                  <a:pt x="5689600" y="101597"/>
                </a:cubicBezTo>
                <a:lnTo>
                  <a:pt x="5689600" y="863603"/>
                </a:lnTo>
                <a:cubicBezTo>
                  <a:pt x="5689600" y="919713"/>
                  <a:pt x="5644113" y="965200"/>
                  <a:pt x="5588003" y="965200"/>
                </a:cubicBezTo>
                <a:lnTo>
                  <a:pt x="101597" y="965200"/>
                </a:lnTo>
                <a:cubicBezTo>
                  <a:pt x="45487" y="965200"/>
                  <a:pt x="0" y="919713"/>
                  <a:pt x="0" y="863603"/>
                </a:cubicBezTo>
                <a:lnTo>
                  <a:pt x="0" y="101597"/>
                </a:lnTo>
                <a:cubicBezTo>
                  <a:pt x="0" y="45487"/>
                  <a:pt x="45487" y="0"/>
                  <a:pt x="101597" y="0"/>
                </a:cubicBezTo>
                <a:close/>
              </a:path>
            </a:pathLst>
          </a:custGeom>
          <a:solidFill>
            <a:srgbClr val="3341B8">
              <a:alpha val="10196"/>
            </a:srgbClr>
          </a:solidFill>
          <a:ln/>
        </p:spPr>
      </p:sp>
      <p:sp>
        <p:nvSpPr>
          <p:cNvPr id="8" name="Shape 3"/>
          <p:cNvSpPr/>
          <p:nvPr/>
        </p:nvSpPr>
        <p:spPr>
          <a:xfrm>
            <a:off x="574675" y="28829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261863" y="208359"/>
                </a:moveTo>
                <a:lnTo>
                  <a:pt x="119807" y="208359"/>
                </a:lnTo>
                <a:cubicBezTo>
                  <a:pt x="121965" y="256356"/>
                  <a:pt x="132606" y="300558"/>
                  <a:pt x="147712" y="332929"/>
                </a:cubicBezTo>
                <a:cubicBezTo>
                  <a:pt x="156195" y="351160"/>
                  <a:pt x="165348" y="364034"/>
                  <a:pt x="173831" y="371921"/>
                </a:cubicBezTo>
                <a:cubicBezTo>
                  <a:pt x="182166" y="379735"/>
                  <a:pt x="187896" y="381000"/>
                  <a:pt x="190872" y="381000"/>
                </a:cubicBezTo>
                <a:cubicBezTo>
                  <a:pt x="193849" y="381000"/>
                  <a:pt x="199579" y="379735"/>
                  <a:pt x="207913" y="371921"/>
                </a:cubicBezTo>
                <a:cubicBezTo>
                  <a:pt x="216396" y="364034"/>
                  <a:pt x="225549" y="351086"/>
                  <a:pt x="234032" y="332929"/>
                </a:cubicBezTo>
                <a:cubicBezTo>
                  <a:pt x="249138" y="300558"/>
                  <a:pt x="259779" y="256356"/>
                  <a:pt x="261937" y="208359"/>
                </a:cubicBezTo>
                <a:close/>
                <a:moveTo>
                  <a:pt x="119732" y="172641"/>
                </a:moveTo>
                <a:lnTo>
                  <a:pt x="261789" y="172641"/>
                </a:lnTo>
                <a:cubicBezTo>
                  <a:pt x="259705" y="124644"/>
                  <a:pt x="249064" y="80442"/>
                  <a:pt x="233958" y="48071"/>
                </a:cubicBezTo>
                <a:cubicBezTo>
                  <a:pt x="225475" y="29914"/>
                  <a:pt x="216322" y="16966"/>
                  <a:pt x="207838" y="9079"/>
                </a:cubicBezTo>
                <a:cubicBezTo>
                  <a:pt x="199504" y="1265"/>
                  <a:pt x="193774" y="0"/>
                  <a:pt x="190798" y="0"/>
                </a:cubicBezTo>
                <a:cubicBezTo>
                  <a:pt x="187821" y="0"/>
                  <a:pt x="182091" y="1265"/>
                  <a:pt x="173757" y="9079"/>
                </a:cubicBezTo>
                <a:cubicBezTo>
                  <a:pt x="165274" y="16966"/>
                  <a:pt x="156121" y="29914"/>
                  <a:pt x="147637" y="48071"/>
                </a:cubicBezTo>
                <a:cubicBezTo>
                  <a:pt x="132531" y="80442"/>
                  <a:pt x="121890" y="124644"/>
                  <a:pt x="119732" y="172641"/>
                </a:cubicBezTo>
                <a:close/>
                <a:moveTo>
                  <a:pt x="84013" y="172641"/>
                </a:moveTo>
                <a:cubicBezTo>
                  <a:pt x="86618" y="108942"/>
                  <a:pt x="103063" y="49783"/>
                  <a:pt x="127099" y="10939"/>
                </a:cubicBezTo>
                <a:cubicBezTo>
                  <a:pt x="58564" y="35198"/>
                  <a:pt x="8111" y="97631"/>
                  <a:pt x="1116" y="172641"/>
                </a:cubicBezTo>
                <a:lnTo>
                  <a:pt x="84013" y="172641"/>
                </a:lnTo>
                <a:close/>
                <a:moveTo>
                  <a:pt x="1116" y="208359"/>
                </a:moveTo>
                <a:cubicBezTo>
                  <a:pt x="8111" y="283369"/>
                  <a:pt x="58564" y="345802"/>
                  <a:pt x="127099" y="370061"/>
                </a:cubicBezTo>
                <a:cubicBezTo>
                  <a:pt x="103063" y="331217"/>
                  <a:pt x="86618" y="272058"/>
                  <a:pt x="84013" y="208359"/>
                </a:cubicBezTo>
                <a:lnTo>
                  <a:pt x="1116" y="208359"/>
                </a:lnTo>
                <a:close/>
                <a:moveTo>
                  <a:pt x="297582" y="208359"/>
                </a:moveTo>
                <a:cubicBezTo>
                  <a:pt x="294977" y="272058"/>
                  <a:pt x="278532" y="331217"/>
                  <a:pt x="254496" y="370061"/>
                </a:cubicBezTo>
                <a:cubicBezTo>
                  <a:pt x="323031" y="345728"/>
                  <a:pt x="373484" y="283369"/>
                  <a:pt x="380479" y="208359"/>
                </a:cubicBezTo>
                <a:lnTo>
                  <a:pt x="297582" y="208359"/>
                </a:lnTo>
                <a:close/>
                <a:moveTo>
                  <a:pt x="380479" y="172641"/>
                </a:moveTo>
                <a:cubicBezTo>
                  <a:pt x="373484" y="97631"/>
                  <a:pt x="323031" y="35198"/>
                  <a:pt x="254496" y="10939"/>
                </a:cubicBezTo>
                <a:cubicBezTo>
                  <a:pt x="278532" y="49783"/>
                  <a:pt x="294977" y="108942"/>
                  <a:pt x="297582" y="172641"/>
                </a:cubicBezTo>
                <a:lnTo>
                  <a:pt x="380479" y="172641"/>
                </a:lnTo>
                <a:close/>
              </a:path>
            </a:pathLst>
          </a:custGeom>
          <a:solidFill>
            <a:srgbClr val="3341B8"/>
          </a:solidFill>
          <a:ln/>
        </p:spPr>
      </p:sp>
      <p:sp>
        <p:nvSpPr>
          <p:cNvPr id="9" name="Text 4"/>
          <p:cNvSpPr/>
          <p:nvPr/>
        </p:nvSpPr>
        <p:spPr>
          <a:xfrm>
            <a:off x="1270000" y="2794000"/>
            <a:ext cx="1524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30000"/>
              </a:lnSpc>
              <a:buNone/>
            </a:pPr>
            <a:r>
              <a:rPr lang="en-US" sz="1600" b="1" dirty="0">
                <a:solidFill>
                  <a:srgbClr val="34385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Website</a:t>
            </a:r>
            <a:endParaRPr lang="en-US" sz="1600" dirty="0"/>
          </a:p>
        </p:txBody>
      </p:sp>
      <p:sp>
        <p:nvSpPr>
          <p:cNvPr id="10" name="Text 5"/>
          <p:cNvSpPr/>
          <p:nvPr/>
        </p:nvSpPr>
        <p:spPr>
          <a:xfrm>
            <a:off x="1270000" y="3098800"/>
            <a:ext cx="15240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34385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obinexus.org</a:t>
            </a:r>
            <a:endParaRPr lang="en-US" sz="1600" dirty="0"/>
          </a:p>
        </p:txBody>
      </p:sp>
      <p:sp>
        <p:nvSpPr>
          <p:cNvPr id="11" name="Shape 6"/>
          <p:cNvSpPr/>
          <p:nvPr/>
        </p:nvSpPr>
        <p:spPr>
          <a:xfrm>
            <a:off x="6248400" y="2590800"/>
            <a:ext cx="5689600" cy="965200"/>
          </a:xfrm>
          <a:custGeom>
            <a:avLst/>
            <a:gdLst/>
            <a:ahLst/>
            <a:cxnLst/>
            <a:rect l="l" t="t" r="r" b="b"/>
            <a:pathLst>
              <a:path w="5689600" h="965200">
                <a:moveTo>
                  <a:pt x="101597" y="0"/>
                </a:moveTo>
                <a:lnTo>
                  <a:pt x="5588003" y="0"/>
                </a:lnTo>
                <a:cubicBezTo>
                  <a:pt x="5644113" y="0"/>
                  <a:pt x="5689600" y="45487"/>
                  <a:pt x="5689600" y="101597"/>
                </a:cubicBezTo>
                <a:lnTo>
                  <a:pt x="5689600" y="863603"/>
                </a:lnTo>
                <a:cubicBezTo>
                  <a:pt x="5689600" y="919713"/>
                  <a:pt x="5644113" y="965200"/>
                  <a:pt x="5588003" y="965200"/>
                </a:cubicBezTo>
                <a:lnTo>
                  <a:pt x="101597" y="965200"/>
                </a:lnTo>
                <a:cubicBezTo>
                  <a:pt x="45487" y="965200"/>
                  <a:pt x="0" y="919713"/>
                  <a:pt x="0" y="863603"/>
                </a:cubicBezTo>
                <a:lnTo>
                  <a:pt x="0" y="101597"/>
                </a:lnTo>
                <a:cubicBezTo>
                  <a:pt x="0" y="45487"/>
                  <a:pt x="45487" y="0"/>
                  <a:pt x="101597" y="0"/>
                </a:cubicBezTo>
                <a:close/>
              </a:path>
            </a:pathLst>
          </a:custGeom>
          <a:solidFill>
            <a:srgbClr val="6052C8">
              <a:alpha val="10196"/>
            </a:srgbClr>
          </a:solidFill>
          <a:ln/>
        </p:spPr>
      </p:sp>
      <p:sp>
        <p:nvSpPr>
          <p:cNvPr id="12" name="Shape 7"/>
          <p:cNvSpPr/>
          <p:nvPr/>
        </p:nvSpPr>
        <p:spPr>
          <a:xfrm>
            <a:off x="6569075" y="28829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129406" y="295721"/>
                </a:moveTo>
                <a:cubicBezTo>
                  <a:pt x="129406" y="297210"/>
                  <a:pt x="127695" y="298400"/>
                  <a:pt x="125537" y="298400"/>
                </a:cubicBezTo>
                <a:cubicBezTo>
                  <a:pt x="123081" y="298624"/>
                  <a:pt x="121369" y="297433"/>
                  <a:pt x="121369" y="295721"/>
                </a:cubicBezTo>
                <a:cubicBezTo>
                  <a:pt x="121369" y="294233"/>
                  <a:pt x="123081" y="293043"/>
                  <a:pt x="125239" y="293043"/>
                </a:cubicBezTo>
                <a:cubicBezTo>
                  <a:pt x="127471" y="292819"/>
                  <a:pt x="129406" y="294010"/>
                  <a:pt x="129406" y="295721"/>
                </a:cubicBezTo>
                <a:close/>
                <a:moveTo>
                  <a:pt x="106263" y="292373"/>
                </a:moveTo>
                <a:cubicBezTo>
                  <a:pt x="105742" y="293861"/>
                  <a:pt x="107231" y="295573"/>
                  <a:pt x="109463" y="296019"/>
                </a:cubicBezTo>
                <a:cubicBezTo>
                  <a:pt x="111398" y="296763"/>
                  <a:pt x="113630" y="296019"/>
                  <a:pt x="114077" y="294531"/>
                </a:cubicBezTo>
                <a:cubicBezTo>
                  <a:pt x="114523" y="293043"/>
                  <a:pt x="113109" y="291331"/>
                  <a:pt x="110877" y="290661"/>
                </a:cubicBezTo>
                <a:cubicBezTo>
                  <a:pt x="108942" y="290140"/>
                  <a:pt x="106784" y="290885"/>
                  <a:pt x="106263" y="292373"/>
                </a:cubicBezTo>
                <a:close/>
                <a:moveTo>
                  <a:pt x="139154" y="291108"/>
                </a:moveTo>
                <a:cubicBezTo>
                  <a:pt x="136996" y="291629"/>
                  <a:pt x="135508" y="293043"/>
                  <a:pt x="135731" y="294754"/>
                </a:cubicBezTo>
                <a:cubicBezTo>
                  <a:pt x="135954" y="296242"/>
                  <a:pt x="137889" y="297210"/>
                  <a:pt x="140122" y="296689"/>
                </a:cubicBezTo>
                <a:cubicBezTo>
                  <a:pt x="142280" y="296168"/>
                  <a:pt x="143768" y="294754"/>
                  <a:pt x="143545" y="293266"/>
                </a:cubicBezTo>
                <a:cubicBezTo>
                  <a:pt x="143321" y="291852"/>
                  <a:pt x="141312" y="290885"/>
                  <a:pt x="139154" y="291108"/>
                </a:cubicBezTo>
                <a:close/>
                <a:moveTo>
                  <a:pt x="188119" y="5953"/>
                </a:moveTo>
                <a:cubicBezTo>
                  <a:pt x="84906" y="5953"/>
                  <a:pt x="5953" y="84311"/>
                  <a:pt x="5953" y="187523"/>
                </a:cubicBezTo>
                <a:cubicBezTo>
                  <a:pt x="5953" y="270049"/>
                  <a:pt x="57894" y="340668"/>
                  <a:pt x="132085" y="365522"/>
                </a:cubicBezTo>
                <a:cubicBezTo>
                  <a:pt x="141610" y="367233"/>
                  <a:pt x="144959" y="361355"/>
                  <a:pt x="144959" y="356518"/>
                </a:cubicBezTo>
                <a:cubicBezTo>
                  <a:pt x="144959" y="351904"/>
                  <a:pt x="144735" y="326454"/>
                  <a:pt x="144735" y="310828"/>
                </a:cubicBezTo>
                <a:cubicBezTo>
                  <a:pt x="144735" y="310828"/>
                  <a:pt x="92646" y="321990"/>
                  <a:pt x="81707" y="288652"/>
                </a:cubicBezTo>
                <a:cubicBezTo>
                  <a:pt x="81707" y="288652"/>
                  <a:pt x="73223" y="266998"/>
                  <a:pt x="61020" y="261417"/>
                </a:cubicBezTo>
                <a:cubicBezTo>
                  <a:pt x="61020" y="261417"/>
                  <a:pt x="43979" y="249734"/>
                  <a:pt x="62210" y="249957"/>
                </a:cubicBezTo>
                <a:cubicBezTo>
                  <a:pt x="62210" y="249957"/>
                  <a:pt x="80739" y="251445"/>
                  <a:pt x="90934" y="269156"/>
                </a:cubicBezTo>
                <a:cubicBezTo>
                  <a:pt x="107231" y="297879"/>
                  <a:pt x="134541" y="289620"/>
                  <a:pt x="145182" y="284708"/>
                </a:cubicBezTo>
                <a:cubicBezTo>
                  <a:pt x="146893" y="272802"/>
                  <a:pt x="151730" y="264542"/>
                  <a:pt x="157088" y="259631"/>
                </a:cubicBezTo>
                <a:cubicBezTo>
                  <a:pt x="115491" y="255017"/>
                  <a:pt x="73521" y="248989"/>
                  <a:pt x="73521" y="177403"/>
                </a:cubicBezTo>
                <a:cubicBezTo>
                  <a:pt x="73521" y="156939"/>
                  <a:pt x="79177" y="146670"/>
                  <a:pt x="91083" y="133573"/>
                </a:cubicBezTo>
                <a:cubicBezTo>
                  <a:pt x="89148" y="128736"/>
                  <a:pt x="82823" y="108793"/>
                  <a:pt x="93018" y="83046"/>
                </a:cubicBezTo>
                <a:cubicBezTo>
                  <a:pt x="108570" y="78209"/>
                  <a:pt x="144363" y="103138"/>
                  <a:pt x="144363" y="103138"/>
                </a:cubicBezTo>
                <a:cubicBezTo>
                  <a:pt x="159246" y="98971"/>
                  <a:pt x="175245" y="96813"/>
                  <a:pt x="191095" y="96813"/>
                </a:cubicBezTo>
                <a:cubicBezTo>
                  <a:pt x="206946" y="96813"/>
                  <a:pt x="222945" y="98971"/>
                  <a:pt x="237827" y="103138"/>
                </a:cubicBezTo>
                <a:cubicBezTo>
                  <a:pt x="237827" y="103138"/>
                  <a:pt x="273621" y="78135"/>
                  <a:pt x="289173" y="83046"/>
                </a:cubicBezTo>
                <a:cubicBezTo>
                  <a:pt x="299368" y="108868"/>
                  <a:pt x="293043" y="128736"/>
                  <a:pt x="291108" y="133573"/>
                </a:cubicBezTo>
                <a:cubicBezTo>
                  <a:pt x="303014" y="146745"/>
                  <a:pt x="310307" y="157014"/>
                  <a:pt x="310307" y="177403"/>
                </a:cubicBezTo>
                <a:cubicBezTo>
                  <a:pt x="310307" y="249213"/>
                  <a:pt x="266477" y="254943"/>
                  <a:pt x="224879" y="259631"/>
                </a:cubicBezTo>
                <a:cubicBezTo>
                  <a:pt x="231725" y="265509"/>
                  <a:pt x="237530" y="276671"/>
                  <a:pt x="237530" y="294159"/>
                </a:cubicBezTo>
                <a:cubicBezTo>
                  <a:pt x="237530" y="319236"/>
                  <a:pt x="237306" y="350267"/>
                  <a:pt x="237306" y="356369"/>
                </a:cubicBezTo>
                <a:cubicBezTo>
                  <a:pt x="237306" y="361206"/>
                  <a:pt x="240729" y="367085"/>
                  <a:pt x="250180" y="365373"/>
                </a:cubicBezTo>
                <a:cubicBezTo>
                  <a:pt x="324594" y="340668"/>
                  <a:pt x="375047" y="270049"/>
                  <a:pt x="375047" y="187523"/>
                </a:cubicBezTo>
                <a:cubicBezTo>
                  <a:pt x="375047" y="84311"/>
                  <a:pt x="291331" y="5953"/>
                  <a:pt x="188119" y="5953"/>
                </a:cubicBezTo>
                <a:close/>
                <a:moveTo>
                  <a:pt x="78284" y="262607"/>
                </a:moveTo>
                <a:cubicBezTo>
                  <a:pt x="77316" y="263351"/>
                  <a:pt x="77539" y="265063"/>
                  <a:pt x="78804" y="266477"/>
                </a:cubicBezTo>
                <a:cubicBezTo>
                  <a:pt x="79995" y="267667"/>
                  <a:pt x="81707" y="268188"/>
                  <a:pt x="82674" y="267221"/>
                </a:cubicBezTo>
                <a:cubicBezTo>
                  <a:pt x="83641" y="266477"/>
                  <a:pt x="83418" y="264765"/>
                  <a:pt x="82153" y="263351"/>
                </a:cubicBezTo>
                <a:cubicBezTo>
                  <a:pt x="80963" y="262161"/>
                  <a:pt x="79251" y="261640"/>
                  <a:pt x="78284" y="262607"/>
                </a:cubicBezTo>
                <a:close/>
                <a:moveTo>
                  <a:pt x="70247" y="256580"/>
                </a:moveTo>
                <a:cubicBezTo>
                  <a:pt x="69726" y="257547"/>
                  <a:pt x="70470" y="258738"/>
                  <a:pt x="71958" y="259482"/>
                </a:cubicBezTo>
                <a:cubicBezTo>
                  <a:pt x="73149" y="260226"/>
                  <a:pt x="74637" y="260003"/>
                  <a:pt x="75158" y="258961"/>
                </a:cubicBezTo>
                <a:cubicBezTo>
                  <a:pt x="75679" y="257994"/>
                  <a:pt x="74935" y="256803"/>
                  <a:pt x="73447" y="256059"/>
                </a:cubicBezTo>
                <a:cubicBezTo>
                  <a:pt x="71958" y="255612"/>
                  <a:pt x="70768" y="255836"/>
                  <a:pt x="70247" y="256580"/>
                </a:cubicBezTo>
                <a:close/>
                <a:moveTo>
                  <a:pt x="94357" y="283071"/>
                </a:moveTo>
                <a:cubicBezTo>
                  <a:pt x="93166" y="284038"/>
                  <a:pt x="93613" y="286271"/>
                  <a:pt x="95324" y="287685"/>
                </a:cubicBezTo>
                <a:cubicBezTo>
                  <a:pt x="97036" y="289396"/>
                  <a:pt x="99194" y="289620"/>
                  <a:pt x="100161" y="288429"/>
                </a:cubicBezTo>
                <a:cubicBezTo>
                  <a:pt x="101129" y="287462"/>
                  <a:pt x="100682" y="285229"/>
                  <a:pt x="99194" y="283815"/>
                </a:cubicBezTo>
                <a:cubicBezTo>
                  <a:pt x="97557" y="282104"/>
                  <a:pt x="95324" y="281880"/>
                  <a:pt x="94357" y="283071"/>
                </a:cubicBezTo>
                <a:close/>
                <a:moveTo>
                  <a:pt x="85874" y="272132"/>
                </a:moveTo>
                <a:cubicBezTo>
                  <a:pt x="84683" y="272876"/>
                  <a:pt x="84683" y="274811"/>
                  <a:pt x="85874" y="276523"/>
                </a:cubicBezTo>
                <a:cubicBezTo>
                  <a:pt x="87064" y="278234"/>
                  <a:pt x="89074" y="278978"/>
                  <a:pt x="90041" y="278234"/>
                </a:cubicBezTo>
                <a:cubicBezTo>
                  <a:pt x="91232" y="277267"/>
                  <a:pt x="91232" y="275332"/>
                  <a:pt x="90041" y="273621"/>
                </a:cubicBezTo>
                <a:cubicBezTo>
                  <a:pt x="88999" y="271909"/>
                  <a:pt x="87064" y="271165"/>
                  <a:pt x="85874" y="272132"/>
                </a:cubicBezTo>
                <a:close/>
              </a:path>
            </a:pathLst>
          </a:custGeom>
          <a:solidFill>
            <a:srgbClr val="6052C8"/>
          </a:solidFill>
          <a:ln/>
        </p:spPr>
      </p:sp>
      <p:sp>
        <p:nvSpPr>
          <p:cNvPr id="13" name="Text 8"/>
          <p:cNvSpPr/>
          <p:nvPr/>
        </p:nvSpPr>
        <p:spPr>
          <a:xfrm>
            <a:off x="7264400" y="2794000"/>
            <a:ext cx="21717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30000"/>
              </a:lnSpc>
              <a:buNone/>
            </a:pPr>
            <a:r>
              <a:rPr lang="en-US" sz="1600" b="1" dirty="0">
                <a:solidFill>
                  <a:srgbClr val="34385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GitHub</a:t>
            </a:r>
            <a:endParaRPr lang="en-US" sz="1600" dirty="0"/>
          </a:p>
        </p:txBody>
      </p:sp>
      <p:sp>
        <p:nvSpPr>
          <p:cNvPr id="14" name="Text 9"/>
          <p:cNvSpPr/>
          <p:nvPr/>
        </p:nvSpPr>
        <p:spPr>
          <a:xfrm>
            <a:off x="7264400" y="3098800"/>
            <a:ext cx="21717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34385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github.com/obinexus</a:t>
            </a:r>
            <a:endParaRPr lang="en-US" sz="1600" dirty="0"/>
          </a:p>
        </p:txBody>
      </p:sp>
      <p:sp>
        <p:nvSpPr>
          <p:cNvPr id="15" name="Shape 10"/>
          <p:cNvSpPr/>
          <p:nvPr/>
        </p:nvSpPr>
        <p:spPr>
          <a:xfrm>
            <a:off x="254000" y="3860800"/>
            <a:ext cx="5689600" cy="965200"/>
          </a:xfrm>
          <a:custGeom>
            <a:avLst/>
            <a:gdLst/>
            <a:ahLst/>
            <a:cxnLst/>
            <a:rect l="l" t="t" r="r" b="b"/>
            <a:pathLst>
              <a:path w="5689600" h="965200">
                <a:moveTo>
                  <a:pt x="101597" y="0"/>
                </a:moveTo>
                <a:lnTo>
                  <a:pt x="5588003" y="0"/>
                </a:lnTo>
                <a:cubicBezTo>
                  <a:pt x="5644113" y="0"/>
                  <a:pt x="5689600" y="45487"/>
                  <a:pt x="5689600" y="101597"/>
                </a:cubicBezTo>
                <a:lnTo>
                  <a:pt x="5689600" y="863603"/>
                </a:lnTo>
                <a:cubicBezTo>
                  <a:pt x="5689600" y="919713"/>
                  <a:pt x="5644113" y="965200"/>
                  <a:pt x="5588003" y="965200"/>
                </a:cubicBezTo>
                <a:lnTo>
                  <a:pt x="101597" y="965200"/>
                </a:lnTo>
                <a:cubicBezTo>
                  <a:pt x="45487" y="965200"/>
                  <a:pt x="0" y="919713"/>
                  <a:pt x="0" y="863603"/>
                </a:cubicBezTo>
                <a:lnTo>
                  <a:pt x="0" y="101597"/>
                </a:lnTo>
                <a:cubicBezTo>
                  <a:pt x="0" y="45487"/>
                  <a:pt x="45487" y="0"/>
                  <a:pt x="101597" y="0"/>
                </a:cubicBezTo>
                <a:close/>
              </a:path>
            </a:pathLst>
          </a:custGeom>
          <a:solidFill>
            <a:srgbClr val="4D5EFF">
              <a:alpha val="20000"/>
            </a:srgbClr>
          </a:solidFill>
          <a:ln/>
        </p:spPr>
      </p:sp>
      <p:sp>
        <p:nvSpPr>
          <p:cNvPr id="16" name="Shape 11"/>
          <p:cNvSpPr/>
          <p:nvPr/>
        </p:nvSpPr>
        <p:spPr>
          <a:xfrm>
            <a:off x="574675" y="41529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35719" y="47625"/>
                </a:moveTo>
                <a:cubicBezTo>
                  <a:pt x="15999" y="47625"/>
                  <a:pt x="0" y="63624"/>
                  <a:pt x="0" y="83344"/>
                </a:cubicBezTo>
                <a:cubicBezTo>
                  <a:pt x="0" y="94580"/>
                  <a:pt x="5283" y="105147"/>
                  <a:pt x="14288" y="111919"/>
                </a:cubicBezTo>
                <a:lnTo>
                  <a:pt x="169069" y="228005"/>
                </a:lnTo>
                <a:cubicBezTo>
                  <a:pt x="181794" y="237530"/>
                  <a:pt x="199206" y="237530"/>
                  <a:pt x="211931" y="228005"/>
                </a:cubicBezTo>
                <a:lnTo>
                  <a:pt x="366713" y="111919"/>
                </a:lnTo>
                <a:cubicBezTo>
                  <a:pt x="375717" y="105147"/>
                  <a:pt x="381000" y="94580"/>
                  <a:pt x="381000" y="83344"/>
                </a:cubicBezTo>
                <a:cubicBezTo>
                  <a:pt x="381000" y="63624"/>
                  <a:pt x="365001" y="47625"/>
                  <a:pt x="345281" y="47625"/>
                </a:cubicBezTo>
                <a:lnTo>
                  <a:pt x="35719" y="47625"/>
                </a:lnTo>
                <a:close/>
                <a:moveTo>
                  <a:pt x="0" y="145852"/>
                </a:moveTo>
                <a:lnTo>
                  <a:pt x="0" y="285750"/>
                </a:lnTo>
                <a:cubicBezTo>
                  <a:pt x="0" y="312018"/>
                  <a:pt x="21357" y="333375"/>
                  <a:pt x="47625" y="333375"/>
                </a:cubicBezTo>
                <a:lnTo>
                  <a:pt x="333375" y="333375"/>
                </a:lnTo>
                <a:cubicBezTo>
                  <a:pt x="359643" y="333375"/>
                  <a:pt x="381000" y="312018"/>
                  <a:pt x="381000" y="285750"/>
                </a:cubicBezTo>
                <a:lnTo>
                  <a:pt x="381000" y="145852"/>
                </a:lnTo>
                <a:lnTo>
                  <a:pt x="233363" y="256580"/>
                </a:lnTo>
                <a:cubicBezTo>
                  <a:pt x="207987" y="275630"/>
                  <a:pt x="173013" y="275630"/>
                  <a:pt x="147638" y="256580"/>
                </a:cubicBezTo>
                <a:lnTo>
                  <a:pt x="0" y="145852"/>
                </a:lnTo>
                <a:close/>
              </a:path>
            </a:pathLst>
          </a:custGeom>
          <a:solidFill>
            <a:srgbClr val="4D5EFF"/>
          </a:solidFill>
          <a:ln/>
        </p:spPr>
      </p:sp>
      <p:sp>
        <p:nvSpPr>
          <p:cNvPr id="17" name="Text 12"/>
          <p:cNvSpPr/>
          <p:nvPr/>
        </p:nvSpPr>
        <p:spPr>
          <a:xfrm>
            <a:off x="1270000" y="4064000"/>
            <a:ext cx="23495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30000"/>
              </a:lnSpc>
              <a:buNone/>
            </a:pPr>
            <a:r>
              <a:rPr lang="en-US" sz="1600" b="1" dirty="0">
                <a:solidFill>
                  <a:srgbClr val="34385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Email</a:t>
            </a:r>
            <a:endParaRPr lang="en-US" sz="1600" dirty="0"/>
          </a:p>
        </p:txBody>
      </p:sp>
      <p:sp>
        <p:nvSpPr>
          <p:cNvPr id="18" name="Text 13"/>
          <p:cNvSpPr/>
          <p:nvPr/>
        </p:nvSpPr>
        <p:spPr>
          <a:xfrm>
            <a:off x="1270000" y="4368800"/>
            <a:ext cx="23495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34385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research@obinexus.org</a:t>
            </a:r>
            <a:endParaRPr lang="en-US" sz="1600" dirty="0"/>
          </a:p>
        </p:txBody>
      </p:sp>
      <p:sp>
        <p:nvSpPr>
          <p:cNvPr id="19" name="Shape 14"/>
          <p:cNvSpPr/>
          <p:nvPr/>
        </p:nvSpPr>
        <p:spPr>
          <a:xfrm>
            <a:off x="6248400" y="3860800"/>
            <a:ext cx="5689600" cy="965200"/>
          </a:xfrm>
          <a:custGeom>
            <a:avLst/>
            <a:gdLst/>
            <a:ahLst/>
            <a:cxnLst/>
            <a:rect l="l" t="t" r="r" b="b"/>
            <a:pathLst>
              <a:path w="5689600" h="965200">
                <a:moveTo>
                  <a:pt x="101597" y="0"/>
                </a:moveTo>
                <a:lnTo>
                  <a:pt x="5588003" y="0"/>
                </a:lnTo>
                <a:cubicBezTo>
                  <a:pt x="5644113" y="0"/>
                  <a:pt x="5689600" y="45487"/>
                  <a:pt x="5689600" y="101597"/>
                </a:cubicBezTo>
                <a:lnTo>
                  <a:pt x="5689600" y="863603"/>
                </a:lnTo>
                <a:cubicBezTo>
                  <a:pt x="5689600" y="919713"/>
                  <a:pt x="5644113" y="965200"/>
                  <a:pt x="5588003" y="965200"/>
                </a:cubicBezTo>
                <a:lnTo>
                  <a:pt x="101597" y="965200"/>
                </a:lnTo>
                <a:cubicBezTo>
                  <a:pt x="45487" y="965200"/>
                  <a:pt x="0" y="919713"/>
                  <a:pt x="0" y="863603"/>
                </a:cubicBezTo>
                <a:lnTo>
                  <a:pt x="0" y="101597"/>
                </a:lnTo>
                <a:cubicBezTo>
                  <a:pt x="0" y="45487"/>
                  <a:pt x="45487" y="0"/>
                  <a:pt x="101597" y="0"/>
                </a:cubicBezTo>
                <a:close/>
              </a:path>
            </a:pathLst>
          </a:custGeom>
          <a:solidFill>
            <a:srgbClr val="34385E">
              <a:alpha val="10196"/>
            </a:srgbClr>
          </a:solidFill>
          <a:ln/>
        </p:spPr>
      </p:sp>
      <p:sp>
        <p:nvSpPr>
          <p:cNvPr id="20" name="Shape 15"/>
          <p:cNvSpPr/>
          <p:nvPr/>
        </p:nvSpPr>
        <p:spPr>
          <a:xfrm>
            <a:off x="6569075" y="41529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119211" y="18604"/>
                </a:moveTo>
                <a:cubicBezTo>
                  <a:pt x="113333" y="4539"/>
                  <a:pt x="98003" y="-2902"/>
                  <a:pt x="83418" y="1042"/>
                </a:cubicBezTo>
                <a:lnTo>
                  <a:pt x="79325" y="2158"/>
                </a:lnTo>
                <a:cubicBezTo>
                  <a:pt x="31254" y="15255"/>
                  <a:pt x="-9823" y="61838"/>
                  <a:pt x="2158" y="118542"/>
                </a:cubicBezTo>
                <a:cubicBezTo>
                  <a:pt x="29766" y="248766"/>
                  <a:pt x="132234" y="351234"/>
                  <a:pt x="262458" y="378842"/>
                </a:cubicBezTo>
                <a:cubicBezTo>
                  <a:pt x="319236" y="390897"/>
                  <a:pt x="365745" y="349746"/>
                  <a:pt x="378842" y="301675"/>
                </a:cubicBezTo>
                <a:lnTo>
                  <a:pt x="379958" y="297582"/>
                </a:lnTo>
                <a:cubicBezTo>
                  <a:pt x="383977" y="282922"/>
                  <a:pt x="376461" y="267593"/>
                  <a:pt x="362471" y="261789"/>
                </a:cubicBezTo>
                <a:lnTo>
                  <a:pt x="290066" y="231651"/>
                </a:lnTo>
                <a:cubicBezTo>
                  <a:pt x="277788" y="226516"/>
                  <a:pt x="263575" y="230088"/>
                  <a:pt x="255091" y="240432"/>
                </a:cubicBezTo>
                <a:lnTo>
                  <a:pt x="226368" y="275555"/>
                </a:lnTo>
                <a:cubicBezTo>
                  <a:pt x="174054" y="249585"/>
                  <a:pt x="131936" y="206127"/>
                  <a:pt x="107752" y="152772"/>
                </a:cubicBezTo>
                <a:lnTo>
                  <a:pt x="140643" y="125983"/>
                </a:lnTo>
                <a:cubicBezTo>
                  <a:pt x="150986" y="117574"/>
                  <a:pt x="154484" y="103361"/>
                  <a:pt x="149423" y="91008"/>
                </a:cubicBezTo>
                <a:lnTo>
                  <a:pt x="119211" y="18604"/>
                </a:lnTo>
                <a:close/>
              </a:path>
            </a:pathLst>
          </a:custGeom>
          <a:solidFill>
            <a:srgbClr val="34385E"/>
          </a:solidFill>
          <a:ln/>
        </p:spPr>
      </p:sp>
      <p:sp>
        <p:nvSpPr>
          <p:cNvPr id="21" name="Text 16"/>
          <p:cNvSpPr/>
          <p:nvPr/>
        </p:nvSpPr>
        <p:spPr>
          <a:xfrm>
            <a:off x="7264400" y="4064000"/>
            <a:ext cx="19685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30000"/>
              </a:lnSpc>
              <a:buNone/>
            </a:pPr>
            <a:r>
              <a:rPr lang="en-US" sz="1600" b="1" dirty="0">
                <a:solidFill>
                  <a:srgbClr val="34385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Phone</a:t>
            </a:r>
            <a:endParaRPr lang="en-US" sz="1600" dirty="0"/>
          </a:p>
        </p:txBody>
      </p:sp>
      <p:sp>
        <p:nvSpPr>
          <p:cNvPr id="22" name="Text 17"/>
          <p:cNvSpPr/>
          <p:nvPr/>
        </p:nvSpPr>
        <p:spPr>
          <a:xfrm>
            <a:off x="7264400" y="4368800"/>
            <a:ext cx="19685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34385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+44 07488 229054</a:t>
            </a:r>
            <a:endParaRPr lang="en-US" sz="1600" dirty="0"/>
          </a:p>
        </p:txBody>
      </p:sp>
      <p:sp>
        <p:nvSpPr>
          <p:cNvPr id="23" name="Text 18"/>
          <p:cNvSpPr/>
          <p:nvPr/>
        </p:nvSpPr>
        <p:spPr>
          <a:xfrm>
            <a:off x="0" y="5232400"/>
            <a:ext cx="12192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34385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"When systems fail to validate innovation, we build constitutional peer review infrastructure."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7:28-d2nfa018bjvh7rlj0eug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233275" cy="6881495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8-27-20:07:28-d2nfa018bjvh7rlj0et0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30850"/>
            <a:ext cx="1684020" cy="1327150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8-27-20:07:28-d2nfa018bjvh7rlj0eu0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6180" y="0"/>
            <a:ext cx="2116455" cy="2286000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254000" y="254000"/>
            <a:ext cx="71120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00000"/>
              </a:lnSpc>
              <a:buNone/>
            </a:pPr>
            <a:r>
              <a:rPr lang="en-US" sz="3000" b="1" dirty="0">
                <a:solidFill>
                  <a:srgbClr val="3341B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Key Innovation Summary</a:t>
            </a:r>
            <a:endParaRPr lang="en-US" sz="1600" dirty="0"/>
          </a:p>
        </p:txBody>
      </p:sp>
      <p:sp>
        <p:nvSpPr>
          <p:cNvPr id="6" name="Text 1"/>
          <p:cNvSpPr/>
          <p:nvPr/>
        </p:nvSpPr>
        <p:spPr>
          <a:xfrm>
            <a:off x="254000" y="914400"/>
            <a:ext cx="6604000" cy="990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40000"/>
              </a:lnSpc>
              <a:buNone/>
            </a:pPr>
            <a:r>
              <a:rPr lang="en-US" sz="1600" dirty="0">
                <a:solidFill>
                  <a:srgbClr val="34385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OBINexus BCI system is a paradigm shift that moves beyond assistive technology to become a tool for authentic self-expression and sovereignty preservation.</a:t>
            </a:r>
            <a:endParaRPr lang="en-US" sz="1600" dirty="0"/>
          </a:p>
        </p:txBody>
      </p:sp>
      <p:sp>
        <p:nvSpPr>
          <p:cNvPr id="7" name="Shape 2"/>
          <p:cNvSpPr/>
          <p:nvPr/>
        </p:nvSpPr>
        <p:spPr>
          <a:xfrm>
            <a:off x="266700" y="2260600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59531" y="27781"/>
                </a:moveTo>
                <a:cubicBezTo>
                  <a:pt x="59531" y="12452"/>
                  <a:pt x="71983" y="0"/>
                  <a:pt x="87313" y="0"/>
                </a:cubicBezTo>
                <a:lnTo>
                  <a:pt x="99219" y="0"/>
                </a:lnTo>
                <a:cubicBezTo>
                  <a:pt x="108000" y="0"/>
                  <a:pt x="115094" y="7094"/>
                  <a:pt x="115094" y="15875"/>
                </a:cubicBezTo>
                <a:lnTo>
                  <a:pt x="115094" y="238125"/>
                </a:lnTo>
                <a:cubicBezTo>
                  <a:pt x="115094" y="246906"/>
                  <a:pt x="108000" y="254000"/>
                  <a:pt x="99219" y="254000"/>
                </a:cubicBezTo>
                <a:lnTo>
                  <a:pt x="83344" y="254000"/>
                </a:lnTo>
                <a:cubicBezTo>
                  <a:pt x="68560" y="254000"/>
                  <a:pt x="56108" y="243880"/>
                  <a:pt x="52586" y="230188"/>
                </a:cubicBezTo>
                <a:cubicBezTo>
                  <a:pt x="52239" y="230188"/>
                  <a:pt x="51941" y="230188"/>
                  <a:pt x="51594" y="230188"/>
                </a:cubicBezTo>
                <a:cubicBezTo>
                  <a:pt x="29666" y="230188"/>
                  <a:pt x="11906" y="212427"/>
                  <a:pt x="11906" y="190500"/>
                </a:cubicBezTo>
                <a:cubicBezTo>
                  <a:pt x="11906" y="181570"/>
                  <a:pt x="14883" y="173335"/>
                  <a:pt x="19844" y="166688"/>
                </a:cubicBezTo>
                <a:cubicBezTo>
                  <a:pt x="10220" y="159445"/>
                  <a:pt x="3969" y="147935"/>
                  <a:pt x="3969" y="134938"/>
                </a:cubicBezTo>
                <a:cubicBezTo>
                  <a:pt x="3969" y="119608"/>
                  <a:pt x="12700" y="106263"/>
                  <a:pt x="25400" y="99665"/>
                </a:cubicBezTo>
                <a:cubicBezTo>
                  <a:pt x="21878" y="93712"/>
                  <a:pt x="19844" y="86767"/>
                  <a:pt x="19844" y="79375"/>
                </a:cubicBezTo>
                <a:cubicBezTo>
                  <a:pt x="19844" y="57448"/>
                  <a:pt x="37604" y="39688"/>
                  <a:pt x="59531" y="39688"/>
                </a:cubicBezTo>
                <a:lnTo>
                  <a:pt x="59531" y="27781"/>
                </a:lnTo>
                <a:close/>
                <a:moveTo>
                  <a:pt x="194469" y="27781"/>
                </a:moveTo>
                <a:lnTo>
                  <a:pt x="194469" y="39688"/>
                </a:lnTo>
                <a:cubicBezTo>
                  <a:pt x="216396" y="39688"/>
                  <a:pt x="234156" y="57448"/>
                  <a:pt x="234156" y="79375"/>
                </a:cubicBezTo>
                <a:cubicBezTo>
                  <a:pt x="234156" y="86816"/>
                  <a:pt x="232122" y="93762"/>
                  <a:pt x="228600" y="99665"/>
                </a:cubicBezTo>
                <a:cubicBezTo>
                  <a:pt x="241350" y="106263"/>
                  <a:pt x="250031" y="119559"/>
                  <a:pt x="250031" y="134938"/>
                </a:cubicBezTo>
                <a:cubicBezTo>
                  <a:pt x="250031" y="147935"/>
                  <a:pt x="243780" y="159445"/>
                  <a:pt x="234156" y="166688"/>
                </a:cubicBezTo>
                <a:cubicBezTo>
                  <a:pt x="239117" y="173335"/>
                  <a:pt x="242094" y="181570"/>
                  <a:pt x="242094" y="190500"/>
                </a:cubicBezTo>
                <a:cubicBezTo>
                  <a:pt x="242094" y="212427"/>
                  <a:pt x="224334" y="230188"/>
                  <a:pt x="202406" y="230188"/>
                </a:cubicBezTo>
                <a:cubicBezTo>
                  <a:pt x="202059" y="230188"/>
                  <a:pt x="201761" y="230188"/>
                  <a:pt x="201414" y="230188"/>
                </a:cubicBezTo>
                <a:cubicBezTo>
                  <a:pt x="197892" y="243880"/>
                  <a:pt x="185440" y="254000"/>
                  <a:pt x="170656" y="254000"/>
                </a:cubicBezTo>
                <a:lnTo>
                  <a:pt x="154781" y="254000"/>
                </a:lnTo>
                <a:cubicBezTo>
                  <a:pt x="146000" y="254000"/>
                  <a:pt x="138906" y="246906"/>
                  <a:pt x="138906" y="238125"/>
                </a:cubicBezTo>
                <a:lnTo>
                  <a:pt x="138906" y="15875"/>
                </a:lnTo>
                <a:cubicBezTo>
                  <a:pt x="138906" y="7094"/>
                  <a:pt x="146000" y="0"/>
                  <a:pt x="154781" y="0"/>
                </a:cubicBezTo>
                <a:lnTo>
                  <a:pt x="166688" y="0"/>
                </a:lnTo>
                <a:cubicBezTo>
                  <a:pt x="182017" y="0"/>
                  <a:pt x="194469" y="12452"/>
                  <a:pt x="194469" y="27781"/>
                </a:cubicBezTo>
                <a:close/>
              </a:path>
            </a:pathLst>
          </a:custGeom>
          <a:solidFill>
            <a:srgbClr val="4D5EFF"/>
          </a:solidFill>
          <a:ln/>
        </p:spPr>
      </p:sp>
      <p:sp>
        <p:nvSpPr>
          <p:cNvPr id="8" name="Text 3"/>
          <p:cNvSpPr/>
          <p:nvPr/>
        </p:nvSpPr>
        <p:spPr>
          <a:xfrm>
            <a:off x="690959" y="2209800"/>
            <a:ext cx="61722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30000"/>
              </a:lnSpc>
              <a:buNone/>
            </a:pPr>
            <a:r>
              <a:rPr lang="en-US" sz="1600" b="1" dirty="0">
                <a:solidFill>
                  <a:srgbClr val="34385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Pre-conscious Detection:</a:t>
            </a:r>
            <a:pPr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34385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Identifies neural sparks before thought formation.</a:t>
            </a:r>
            <a:endParaRPr lang="en-US" sz="1600" dirty="0"/>
          </a:p>
        </p:txBody>
      </p:sp>
      <p:sp>
        <p:nvSpPr>
          <p:cNvPr id="9" name="Shape 4"/>
          <p:cNvSpPr/>
          <p:nvPr/>
        </p:nvSpPr>
        <p:spPr>
          <a:xfrm>
            <a:off x="285750" y="3073400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116334" y="46087"/>
                </a:moveTo>
                <a:cubicBezTo>
                  <a:pt x="123428" y="67370"/>
                  <a:pt x="116185" y="88850"/>
                  <a:pt x="100161" y="94109"/>
                </a:cubicBezTo>
                <a:cubicBezTo>
                  <a:pt x="84138" y="99368"/>
                  <a:pt x="65385" y="86370"/>
                  <a:pt x="58291" y="65088"/>
                </a:cubicBezTo>
                <a:cubicBezTo>
                  <a:pt x="51197" y="43805"/>
                  <a:pt x="58440" y="22324"/>
                  <a:pt x="74464" y="17066"/>
                </a:cubicBezTo>
                <a:cubicBezTo>
                  <a:pt x="90488" y="11807"/>
                  <a:pt x="109240" y="24805"/>
                  <a:pt x="116334" y="46087"/>
                </a:cubicBezTo>
                <a:close/>
                <a:moveTo>
                  <a:pt x="49808" y="98524"/>
                </a:moveTo>
                <a:cubicBezTo>
                  <a:pt x="59184" y="114598"/>
                  <a:pt x="56902" y="133300"/>
                  <a:pt x="44748" y="140246"/>
                </a:cubicBezTo>
                <a:cubicBezTo>
                  <a:pt x="32593" y="147191"/>
                  <a:pt x="15131" y="139799"/>
                  <a:pt x="5804" y="123726"/>
                </a:cubicBezTo>
                <a:cubicBezTo>
                  <a:pt x="-3522" y="107652"/>
                  <a:pt x="-1290" y="88950"/>
                  <a:pt x="10864" y="82004"/>
                </a:cubicBezTo>
                <a:cubicBezTo>
                  <a:pt x="23019" y="75059"/>
                  <a:pt x="40481" y="82451"/>
                  <a:pt x="49808" y="98524"/>
                </a:cubicBezTo>
                <a:close/>
                <a:moveTo>
                  <a:pt x="34330" y="199033"/>
                </a:moveTo>
                <a:cubicBezTo>
                  <a:pt x="60325" y="128935"/>
                  <a:pt x="106511" y="111125"/>
                  <a:pt x="127000" y="111125"/>
                </a:cubicBezTo>
                <a:cubicBezTo>
                  <a:pt x="147489" y="111125"/>
                  <a:pt x="193675" y="128935"/>
                  <a:pt x="219670" y="199033"/>
                </a:cubicBezTo>
                <a:cubicBezTo>
                  <a:pt x="221456" y="203845"/>
                  <a:pt x="222250" y="209004"/>
                  <a:pt x="222250" y="214164"/>
                </a:cubicBezTo>
                <a:lnTo>
                  <a:pt x="222250" y="214957"/>
                </a:lnTo>
                <a:cubicBezTo>
                  <a:pt x="222250" y="227757"/>
                  <a:pt x="211882" y="238125"/>
                  <a:pt x="199082" y="238125"/>
                </a:cubicBezTo>
                <a:cubicBezTo>
                  <a:pt x="193377" y="238125"/>
                  <a:pt x="187722" y="237430"/>
                  <a:pt x="182215" y="236041"/>
                </a:cubicBezTo>
                <a:lnTo>
                  <a:pt x="138559" y="225127"/>
                </a:lnTo>
                <a:cubicBezTo>
                  <a:pt x="130969" y="223242"/>
                  <a:pt x="123031" y="223242"/>
                  <a:pt x="115441" y="225127"/>
                </a:cubicBezTo>
                <a:lnTo>
                  <a:pt x="71785" y="236041"/>
                </a:lnTo>
                <a:cubicBezTo>
                  <a:pt x="66278" y="237430"/>
                  <a:pt x="60623" y="238125"/>
                  <a:pt x="54918" y="238125"/>
                </a:cubicBezTo>
                <a:cubicBezTo>
                  <a:pt x="42118" y="238125"/>
                  <a:pt x="31750" y="227757"/>
                  <a:pt x="31750" y="214957"/>
                </a:cubicBezTo>
                <a:lnTo>
                  <a:pt x="31750" y="214164"/>
                </a:lnTo>
                <a:cubicBezTo>
                  <a:pt x="31750" y="209004"/>
                  <a:pt x="32544" y="203845"/>
                  <a:pt x="34330" y="199033"/>
                </a:cubicBezTo>
                <a:close/>
                <a:moveTo>
                  <a:pt x="209252" y="140246"/>
                </a:moveTo>
                <a:cubicBezTo>
                  <a:pt x="197098" y="133300"/>
                  <a:pt x="194816" y="114598"/>
                  <a:pt x="204192" y="98524"/>
                </a:cubicBezTo>
                <a:cubicBezTo>
                  <a:pt x="213568" y="82451"/>
                  <a:pt x="230981" y="75059"/>
                  <a:pt x="243136" y="82004"/>
                </a:cubicBezTo>
                <a:cubicBezTo>
                  <a:pt x="255290" y="88950"/>
                  <a:pt x="257572" y="107652"/>
                  <a:pt x="248196" y="123726"/>
                </a:cubicBezTo>
                <a:cubicBezTo>
                  <a:pt x="238820" y="139799"/>
                  <a:pt x="221407" y="147191"/>
                  <a:pt x="209252" y="140246"/>
                </a:cubicBezTo>
                <a:close/>
                <a:moveTo>
                  <a:pt x="153839" y="94109"/>
                </a:moveTo>
                <a:cubicBezTo>
                  <a:pt x="137815" y="88850"/>
                  <a:pt x="130572" y="67370"/>
                  <a:pt x="137666" y="46087"/>
                </a:cubicBezTo>
                <a:cubicBezTo>
                  <a:pt x="144760" y="24805"/>
                  <a:pt x="163513" y="11807"/>
                  <a:pt x="179536" y="17066"/>
                </a:cubicBezTo>
                <a:cubicBezTo>
                  <a:pt x="195560" y="22324"/>
                  <a:pt x="202803" y="43805"/>
                  <a:pt x="195709" y="65088"/>
                </a:cubicBezTo>
                <a:cubicBezTo>
                  <a:pt x="188615" y="86370"/>
                  <a:pt x="169863" y="99368"/>
                  <a:pt x="153839" y="94109"/>
                </a:cubicBezTo>
                <a:close/>
              </a:path>
            </a:pathLst>
          </a:custGeom>
          <a:solidFill>
            <a:srgbClr val="4D5EFF"/>
          </a:solidFill>
          <a:ln/>
        </p:spPr>
      </p:sp>
      <p:sp>
        <p:nvSpPr>
          <p:cNvPr id="10" name="Text 5"/>
          <p:cNvSpPr/>
          <p:nvPr/>
        </p:nvSpPr>
        <p:spPr>
          <a:xfrm>
            <a:off x="723900" y="3022600"/>
            <a:ext cx="6096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30000"/>
              </a:lnSpc>
              <a:buNone/>
            </a:pPr>
            <a:r>
              <a:rPr lang="en-US" sz="1600" b="1" dirty="0">
                <a:solidFill>
                  <a:srgbClr val="34385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Puppet Relay Therapy:</a:t>
            </a:r>
            <a:pPr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34385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Enables non-coercive, authentic expression.</a:t>
            </a:r>
            <a:endParaRPr lang="en-US" sz="1600" dirty="0"/>
          </a:p>
        </p:txBody>
      </p:sp>
      <p:sp>
        <p:nvSpPr>
          <p:cNvPr id="11" name="Shape 6"/>
          <p:cNvSpPr/>
          <p:nvPr/>
        </p:nvSpPr>
        <p:spPr>
          <a:xfrm>
            <a:off x="254000" y="3581400"/>
            <a:ext cx="317500" cy="254000"/>
          </a:xfrm>
          <a:custGeom>
            <a:avLst/>
            <a:gdLst/>
            <a:ahLst/>
            <a:cxnLst/>
            <a:rect l="l" t="t" r="r" b="b"/>
            <a:pathLst>
              <a:path w="317500" h="254000">
                <a:moveTo>
                  <a:pt x="190500" y="15875"/>
                </a:moveTo>
                <a:lnTo>
                  <a:pt x="254000" y="15875"/>
                </a:lnTo>
                <a:cubicBezTo>
                  <a:pt x="262781" y="15875"/>
                  <a:pt x="269875" y="22969"/>
                  <a:pt x="269875" y="31750"/>
                </a:cubicBezTo>
                <a:cubicBezTo>
                  <a:pt x="269875" y="40531"/>
                  <a:pt x="262781" y="47625"/>
                  <a:pt x="254000" y="47625"/>
                </a:cubicBezTo>
                <a:lnTo>
                  <a:pt x="197644" y="47625"/>
                </a:lnTo>
                <a:cubicBezTo>
                  <a:pt x="195064" y="60424"/>
                  <a:pt x="186283" y="70991"/>
                  <a:pt x="174625" y="76051"/>
                </a:cubicBezTo>
                <a:lnTo>
                  <a:pt x="174625" y="222250"/>
                </a:lnTo>
                <a:lnTo>
                  <a:pt x="254000" y="222250"/>
                </a:lnTo>
                <a:cubicBezTo>
                  <a:pt x="262781" y="222250"/>
                  <a:pt x="269875" y="229344"/>
                  <a:pt x="269875" y="238125"/>
                </a:cubicBezTo>
                <a:cubicBezTo>
                  <a:pt x="269875" y="246906"/>
                  <a:pt x="262781" y="254000"/>
                  <a:pt x="254000" y="254000"/>
                </a:cubicBezTo>
                <a:lnTo>
                  <a:pt x="63500" y="254000"/>
                </a:lnTo>
                <a:cubicBezTo>
                  <a:pt x="54719" y="254000"/>
                  <a:pt x="47625" y="246906"/>
                  <a:pt x="47625" y="238125"/>
                </a:cubicBezTo>
                <a:cubicBezTo>
                  <a:pt x="47625" y="229344"/>
                  <a:pt x="54719" y="222250"/>
                  <a:pt x="63500" y="222250"/>
                </a:cubicBezTo>
                <a:lnTo>
                  <a:pt x="142875" y="222250"/>
                </a:lnTo>
                <a:lnTo>
                  <a:pt x="142875" y="76051"/>
                </a:lnTo>
                <a:cubicBezTo>
                  <a:pt x="131217" y="70941"/>
                  <a:pt x="122436" y="60375"/>
                  <a:pt x="119856" y="47625"/>
                </a:cubicBezTo>
                <a:lnTo>
                  <a:pt x="63500" y="47625"/>
                </a:lnTo>
                <a:cubicBezTo>
                  <a:pt x="54719" y="47625"/>
                  <a:pt x="47625" y="40531"/>
                  <a:pt x="47625" y="31750"/>
                </a:cubicBezTo>
                <a:cubicBezTo>
                  <a:pt x="47625" y="22969"/>
                  <a:pt x="54719" y="15875"/>
                  <a:pt x="63500" y="15875"/>
                </a:cubicBezTo>
                <a:lnTo>
                  <a:pt x="127000" y="15875"/>
                </a:lnTo>
                <a:cubicBezTo>
                  <a:pt x="134243" y="6251"/>
                  <a:pt x="145752" y="0"/>
                  <a:pt x="158750" y="0"/>
                </a:cubicBezTo>
                <a:cubicBezTo>
                  <a:pt x="171748" y="0"/>
                  <a:pt x="183257" y="6251"/>
                  <a:pt x="190500" y="15875"/>
                </a:cubicBezTo>
                <a:close/>
                <a:moveTo>
                  <a:pt x="218083" y="158750"/>
                </a:moveTo>
                <a:lnTo>
                  <a:pt x="289917" y="158750"/>
                </a:lnTo>
                <a:lnTo>
                  <a:pt x="254000" y="97135"/>
                </a:lnTo>
                <a:lnTo>
                  <a:pt x="218083" y="158750"/>
                </a:lnTo>
                <a:close/>
                <a:moveTo>
                  <a:pt x="254000" y="206375"/>
                </a:moveTo>
                <a:cubicBezTo>
                  <a:pt x="222796" y="206375"/>
                  <a:pt x="196850" y="189508"/>
                  <a:pt x="191492" y="167233"/>
                </a:cubicBezTo>
                <a:cubicBezTo>
                  <a:pt x="190202" y="161776"/>
                  <a:pt x="191988" y="156170"/>
                  <a:pt x="194816" y="151309"/>
                </a:cubicBezTo>
                <a:lnTo>
                  <a:pt x="242044" y="70346"/>
                </a:lnTo>
                <a:cubicBezTo>
                  <a:pt x="244525" y="66080"/>
                  <a:pt x="249089" y="63500"/>
                  <a:pt x="254000" y="63500"/>
                </a:cubicBezTo>
                <a:cubicBezTo>
                  <a:pt x="258911" y="63500"/>
                  <a:pt x="263475" y="66129"/>
                  <a:pt x="265956" y="70346"/>
                </a:cubicBezTo>
                <a:lnTo>
                  <a:pt x="313184" y="151309"/>
                </a:lnTo>
                <a:cubicBezTo>
                  <a:pt x="316012" y="156170"/>
                  <a:pt x="317798" y="161776"/>
                  <a:pt x="316508" y="167233"/>
                </a:cubicBezTo>
                <a:cubicBezTo>
                  <a:pt x="311150" y="189458"/>
                  <a:pt x="285204" y="206375"/>
                  <a:pt x="254000" y="206375"/>
                </a:cubicBezTo>
                <a:close/>
                <a:moveTo>
                  <a:pt x="62905" y="97135"/>
                </a:moveTo>
                <a:lnTo>
                  <a:pt x="26988" y="158750"/>
                </a:lnTo>
                <a:lnTo>
                  <a:pt x="98871" y="158750"/>
                </a:lnTo>
                <a:lnTo>
                  <a:pt x="62905" y="97135"/>
                </a:lnTo>
                <a:close/>
                <a:moveTo>
                  <a:pt x="446" y="167233"/>
                </a:moveTo>
                <a:cubicBezTo>
                  <a:pt x="-843" y="161776"/>
                  <a:pt x="943" y="156170"/>
                  <a:pt x="3770" y="151309"/>
                </a:cubicBezTo>
                <a:lnTo>
                  <a:pt x="50998" y="70346"/>
                </a:lnTo>
                <a:cubicBezTo>
                  <a:pt x="53479" y="66080"/>
                  <a:pt x="58043" y="63500"/>
                  <a:pt x="62954" y="63500"/>
                </a:cubicBezTo>
                <a:cubicBezTo>
                  <a:pt x="67866" y="63500"/>
                  <a:pt x="72430" y="66129"/>
                  <a:pt x="74910" y="70346"/>
                </a:cubicBezTo>
                <a:lnTo>
                  <a:pt x="122138" y="151309"/>
                </a:lnTo>
                <a:cubicBezTo>
                  <a:pt x="124966" y="156170"/>
                  <a:pt x="126752" y="161776"/>
                  <a:pt x="125462" y="167233"/>
                </a:cubicBezTo>
                <a:cubicBezTo>
                  <a:pt x="120104" y="189458"/>
                  <a:pt x="94159" y="206375"/>
                  <a:pt x="62954" y="206375"/>
                </a:cubicBezTo>
                <a:cubicBezTo>
                  <a:pt x="31750" y="206375"/>
                  <a:pt x="5804" y="189508"/>
                  <a:pt x="446" y="167233"/>
                </a:cubicBezTo>
                <a:close/>
              </a:path>
            </a:pathLst>
          </a:custGeom>
          <a:solidFill>
            <a:srgbClr val="4D5EFF"/>
          </a:solidFill>
          <a:ln/>
        </p:spPr>
      </p:sp>
      <p:sp>
        <p:nvSpPr>
          <p:cNvPr id="12" name="Text 7"/>
          <p:cNvSpPr/>
          <p:nvPr/>
        </p:nvSpPr>
        <p:spPr>
          <a:xfrm>
            <a:off x="723900" y="3530600"/>
            <a:ext cx="5867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30000"/>
              </a:lnSpc>
              <a:buNone/>
            </a:pPr>
            <a:r>
              <a:rPr lang="en-US" sz="1600" b="1" dirty="0">
                <a:solidFill>
                  <a:srgbClr val="34385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Constitutional Governance:</a:t>
            </a:r>
            <a:pPr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34385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Ensures ethics via open peer review.</a:t>
            </a:r>
            <a:endParaRPr lang="en-US" sz="1600" dirty="0"/>
          </a:p>
        </p:txBody>
      </p:sp>
      <p:sp>
        <p:nvSpPr>
          <p:cNvPr id="13" name="Shape 8"/>
          <p:cNvSpPr/>
          <p:nvPr/>
        </p:nvSpPr>
        <p:spPr>
          <a:xfrm>
            <a:off x="266700" y="4089400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115342" y="2580"/>
                </a:moveTo>
                <a:cubicBezTo>
                  <a:pt x="122734" y="-843"/>
                  <a:pt x="131266" y="-843"/>
                  <a:pt x="138658" y="2580"/>
                </a:cubicBezTo>
                <a:lnTo>
                  <a:pt x="247104" y="52685"/>
                </a:lnTo>
                <a:cubicBezTo>
                  <a:pt x="251321" y="54620"/>
                  <a:pt x="254000" y="58837"/>
                  <a:pt x="254000" y="63500"/>
                </a:cubicBezTo>
                <a:cubicBezTo>
                  <a:pt x="254000" y="68163"/>
                  <a:pt x="251321" y="72380"/>
                  <a:pt x="247104" y="74315"/>
                </a:cubicBezTo>
                <a:lnTo>
                  <a:pt x="138658" y="124420"/>
                </a:lnTo>
                <a:cubicBezTo>
                  <a:pt x="131266" y="127843"/>
                  <a:pt x="122734" y="127843"/>
                  <a:pt x="115342" y="124420"/>
                </a:cubicBezTo>
                <a:lnTo>
                  <a:pt x="6896" y="74315"/>
                </a:lnTo>
                <a:cubicBezTo>
                  <a:pt x="2679" y="72330"/>
                  <a:pt x="0" y="68114"/>
                  <a:pt x="0" y="63500"/>
                </a:cubicBezTo>
                <a:cubicBezTo>
                  <a:pt x="0" y="58886"/>
                  <a:pt x="2679" y="54620"/>
                  <a:pt x="6896" y="52685"/>
                </a:cubicBezTo>
                <a:lnTo>
                  <a:pt x="115342" y="2580"/>
                </a:lnTo>
                <a:close/>
                <a:moveTo>
                  <a:pt x="23862" y="108347"/>
                </a:moveTo>
                <a:lnTo>
                  <a:pt x="105370" y="146000"/>
                </a:lnTo>
                <a:cubicBezTo>
                  <a:pt x="119112" y="152350"/>
                  <a:pt x="134938" y="152350"/>
                  <a:pt x="148679" y="146000"/>
                </a:cubicBezTo>
                <a:lnTo>
                  <a:pt x="230188" y="108347"/>
                </a:lnTo>
                <a:lnTo>
                  <a:pt x="247104" y="116185"/>
                </a:lnTo>
                <a:cubicBezTo>
                  <a:pt x="251321" y="118120"/>
                  <a:pt x="254000" y="122337"/>
                  <a:pt x="254000" y="127000"/>
                </a:cubicBezTo>
                <a:cubicBezTo>
                  <a:pt x="254000" y="131663"/>
                  <a:pt x="251321" y="135880"/>
                  <a:pt x="247104" y="137815"/>
                </a:cubicBezTo>
                <a:lnTo>
                  <a:pt x="138658" y="187920"/>
                </a:lnTo>
                <a:cubicBezTo>
                  <a:pt x="131266" y="191343"/>
                  <a:pt x="122734" y="191343"/>
                  <a:pt x="115342" y="187920"/>
                </a:cubicBezTo>
                <a:lnTo>
                  <a:pt x="6896" y="137815"/>
                </a:lnTo>
                <a:cubicBezTo>
                  <a:pt x="2679" y="135830"/>
                  <a:pt x="0" y="131614"/>
                  <a:pt x="0" y="127000"/>
                </a:cubicBezTo>
                <a:cubicBezTo>
                  <a:pt x="0" y="122386"/>
                  <a:pt x="2679" y="118120"/>
                  <a:pt x="6896" y="116185"/>
                </a:cubicBezTo>
                <a:lnTo>
                  <a:pt x="23812" y="108347"/>
                </a:lnTo>
                <a:close/>
                <a:moveTo>
                  <a:pt x="6896" y="179685"/>
                </a:moveTo>
                <a:lnTo>
                  <a:pt x="23812" y="171847"/>
                </a:lnTo>
                <a:lnTo>
                  <a:pt x="105321" y="209500"/>
                </a:lnTo>
                <a:cubicBezTo>
                  <a:pt x="119063" y="215850"/>
                  <a:pt x="134888" y="215850"/>
                  <a:pt x="148630" y="209500"/>
                </a:cubicBezTo>
                <a:lnTo>
                  <a:pt x="230138" y="171847"/>
                </a:lnTo>
                <a:lnTo>
                  <a:pt x="247055" y="179685"/>
                </a:lnTo>
                <a:cubicBezTo>
                  <a:pt x="251271" y="181620"/>
                  <a:pt x="253950" y="185837"/>
                  <a:pt x="253950" y="190500"/>
                </a:cubicBezTo>
                <a:cubicBezTo>
                  <a:pt x="253950" y="195163"/>
                  <a:pt x="251271" y="199380"/>
                  <a:pt x="247055" y="201315"/>
                </a:cubicBezTo>
                <a:lnTo>
                  <a:pt x="138609" y="251420"/>
                </a:lnTo>
                <a:cubicBezTo>
                  <a:pt x="131217" y="254843"/>
                  <a:pt x="122684" y="254843"/>
                  <a:pt x="115292" y="251420"/>
                </a:cubicBezTo>
                <a:lnTo>
                  <a:pt x="6896" y="201315"/>
                </a:lnTo>
                <a:cubicBezTo>
                  <a:pt x="2679" y="199330"/>
                  <a:pt x="0" y="195114"/>
                  <a:pt x="0" y="190500"/>
                </a:cubicBezTo>
                <a:cubicBezTo>
                  <a:pt x="0" y="185886"/>
                  <a:pt x="2679" y="181620"/>
                  <a:pt x="6896" y="179685"/>
                </a:cubicBezTo>
                <a:close/>
              </a:path>
            </a:pathLst>
          </a:custGeom>
          <a:solidFill>
            <a:srgbClr val="4D5EFF"/>
          </a:solidFill>
          <a:ln/>
        </p:spPr>
      </p:sp>
      <p:sp>
        <p:nvSpPr>
          <p:cNvPr id="14" name="Text 9"/>
          <p:cNvSpPr/>
          <p:nvPr/>
        </p:nvSpPr>
        <p:spPr>
          <a:xfrm>
            <a:off x="685998" y="4038600"/>
            <a:ext cx="61722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30000"/>
              </a:lnSpc>
              <a:buNone/>
            </a:pPr>
            <a:r>
              <a:rPr lang="en-US" sz="1600" b="1" dirty="0">
                <a:solidFill>
                  <a:srgbClr val="34385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T3A Access Model:</a:t>
            </a:r>
            <a:pPr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34385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Provides a framework for responsible, open development.</a:t>
            </a:r>
            <a:endParaRPr lang="en-US" sz="1600" dirty="0"/>
          </a:p>
        </p:txBody>
      </p:sp>
      <p:pic>
        <p:nvPicPr>
          <p:cNvPr id="15" name="Image 3" descr="https://kimi-img.moonshot.cn/pub/slides/25-10-30-00:46:41-d4149sdnfo2phc8ueuo0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3200" y="254000"/>
            <a:ext cx="6096000" cy="4064000"/>
          </a:xfrm>
          <a:prstGeom prst="roundRect">
            <a:avLst>
              <a:gd name="adj" fmla="val 2500"/>
            </a:avLst>
          </a:prstGeom>
        </p:spPr>
      </p:pic>
    </p:spTree>
  </p:cSld>
  <p:clrMapOvr>
    <a:masterClrMapping/>
  </p:clrMapOvr>
  <p:transition>
    <p:fade/>
    <p:spd val="med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solidFill>
          <a:srgbClr val="1D31E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7:31-d2nfa0p8bjvh7rlj0g80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68720" y="4077335"/>
            <a:ext cx="2314575" cy="663575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8-27-20:07:31-d2nfa0p8bjvh7rlj0g80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7145" y="4077335"/>
            <a:ext cx="2314575" cy="663575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8-27-20:07:31-d2nfa0p8bjvh7rlj0ga0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19495"/>
            <a:ext cx="12215495" cy="738505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1212215" y="1788160"/>
            <a:ext cx="9036685" cy="212534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algn="ctr" indent="0" marL="0">
              <a:lnSpc>
                <a:spcPct val="90000"/>
              </a:lnSpc>
              <a:buNone/>
            </a:pPr>
            <a:r>
              <a:rPr lang="en-US" sz="9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THANK YOU</a:t>
            </a:r>
            <a:endParaRPr lang="en-US" sz="1600" dirty="0"/>
          </a:p>
        </p:txBody>
      </p:sp>
      <p:sp>
        <p:nvSpPr>
          <p:cNvPr id="6" name="Text 1"/>
          <p:cNvSpPr/>
          <p:nvPr/>
        </p:nvSpPr>
        <p:spPr>
          <a:xfrm>
            <a:off x="4054475" y="4077335"/>
            <a:ext cx="1859915" cy="5334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1600" dirty="0">
                <a:solidFill>
                  <a:srgbClr val="1D31E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OBINexus Open PeerReview BCI</a:t>
            </a:r>
            <a:endParaRPr lang="en-US" sz="1600" dirty="0"/>
          </a:p>
        </p:txBody>
      </p:sp>
      <p:sp>
        <p:nvSpPr>
          <p:cNvPr id="7" name="Text 2"/>
          <p:cNvSpPr/>
          <p:nvPr/>
        </p:nvSpPr>
        <p:spPr>
          <a:xfrm>
            <a:off x="6631537" y="4191635"/>
            <a:ext cx="1734796" cy="2540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1600" dirty="0">
                <a:solidFill>
                  <a:srgbClr val="1D31E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2025/10/20</a:t>
            </a:r>
            <a:endParaRPr lang="en-US" sz="1600" dirty="0"/>
          </a:p>
        </p:txBody>
      </p:sp>
      <p:pic>
        <p:nvPicPr>
          <p:cNvPr id="8" name="Image 3" descr="https://kimi-img.moonshot.cn/pub/slides/slides_tmpl/image/25-08-27-20:07:31-d2nfa0p8bjvh7rlj0g90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910" y="6120130"/>
            <a:ext cx="11322685" cy="194310"/>
          </a:xfrm>
          <a:prstGeom prst="rect">
            <a:avLst/>
          </a:prstGeom>
        </p:spPr>
      </p:pic>
      <p:pic>
        <p:nvPicPr>
          <p:cNvPr id="9" name="Image 4" descr="https://kimi-img.moonshot.cn/pub/slides/slides_tmpl/image/25-08-27-20:07:30-d2nfa0h8bjvh7rlj0fog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81260" y="5711190"/>
            <a:ext cx="1315085" cy="397510"/>
          </a:xfrm>
          <a:prstGeom prst="rect">
            <a:avLst/>
          </a:prstGeom>
        </p:spPr>
      </p:pic>
      <p:pic>
        <p:nvPicPr>
          <p:cNvPr id="10" name="Image 5" descr="https://kimi-img.moonshot.cn/pub/slides/slides_tmpl/image/25-08-27-20:07:31-d2nfa0p8bjvh7rlj0g9g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3260000">
            <a:off x="997585" y="172085"/>
            <a:ext cx="1189990" cy="1781810"/>
          </a:xfrm>
          <a:prstGeom prst="rect">
            <a:avLst/>
          </a:prstGeom>
        </p:spPr>
      </p:pic>
      <p:sp>
        <p:nvSpPr>
          <p:cNvPr id="11" name="Text 3"/>
          <p:cNvSpPr/>
          <p:nvPr/>
        </p:nvSpPr>
        <p:spPr>
          <a:xfrm>
            <a:off x="15171420" y="4343400"/>
            <a:ext cx="4064000" cy="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indent="0" marL="0">
              <a:lnSpc>
                <a:spcPct val="10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pic>
        <p:nvPicPr>
          <p:cNvPr id="12" name="Image 6" descr="https://kimi-img.moonshot.cn/pub/slides/slides_tmpl/image/25-08-27-20:07:31-d2nfa0p8bjvh7rlj0gag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27210" y="957580"/>
            <a:ext cx="2191385" cy="2069465"/>
          </a:xfrm>
          <a:prstGeom prst="rect">
            <a:avLst/>
          </a:prstGeom>
        </p:spPr>
      </p:pic>
      <p:pic>
        <p:nvPicPr>
          <p:cNvPr id="13" name="Image 7" descr="https://kimi-img.moonshot.cn/pub/slides/slides_tmpl/image/25-08-27-20:07:31-d2nfa0p8bjvh7rlj0gb0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2755" y="3914140"/>
            <a:ext cx="3201035" cy="1797050"/>
          </a:xfrm>
          <a:prstGeom prst="rect">
            <a:avLst/>
          </a:prstGeom>
        </p:spPr>
      </p:pic>
    </p:spTree>
  </p:cSld>
  <p:clrMapOvr>
    <a:masterClrMapping/>
  </p:clrMapOvr>
  <p:transition>
    <p:fade/>
    <p:spd val="med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1D31E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7:28-d2nfa018bjvh7rlj0eug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635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23545" y="3815080"/>
            <a:ext cx="5547360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3200" dirty="0">
                <a:solidFill>
                  <a:srgbClr val="1D31E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Communication Crisis</a:t>
            </a:r>
            <a:endParaRPr lang="en-US" sz="1600" dirty="0"/>
          </a:p>
        </p:txBody>
      </p:sp>
      <p:pic>
        <p:nvPicPr>
          <p:cNvPr id="4" name="Image 1" descr="https://kimi-img.moonshot.cn/pub/slides/slides_tmpl/image/25-08-27-20:07:28-d2nfa018bjvh7rlj0f60.png">    </p:cNvPr>
          <p:cNvPicPr>
            <a:picLocks noChangeAspect="1"/>
          </p:cNvPicPr>
          <p:nvPr/>
        </p:nvPicPr>
        <p:blipFill>
          <a:blip r:embed="rId2">
            <a:alphaModFix amt="23000"/>
          </a:blip>
          <a:stretch>
            <a:fillRect/>
          </a:stretch>
        </p:blipFill>
        <p:spPr>
          <a:xfrm flipH="1" rot="5400000">
            <a:off x="8475980" y="2972435"/>
            <a:ext cx="1301115" cy="976630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1874550" y="1562096"/>
            <a:ext cx="2284095" cy="233553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6" name="Text 2"/>
          <p:cNvSpPr/>
          <p:nvPr/>
        </p:nvSpPr>
        <p:spPr>
          <a:xfrm>
            <a:off x="1874550" y="1562096"/>
            <a:ext cx="2284095" cy="23355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ct val="110000"/>
              </a:lnSpc>
              <a:buNone/>
            </a:pPr>
            <a:r>
              <a:rPr lang="en-US" sz="13800" dirty="0">
                <a:solidFill>
                  <a:srgbClr val="1D31E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pic>
        <p:nvPicPr>
          <p:cNvPr id="7" name="Image 2" descr="https://kimi-img.moonshot.cn/pub/slides/slides_tmpl/image/25-08-27-20:07:28-d2nfa018bjvh7rlj0f70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1385" y="1950085"/>
            <a:ext cx="4074795" cy="3778250"/>
          </a:xfrm>
          <a:prstGeom prst="rect">
            <a:avLst/>
          </a:prstGeom>
        </p:spPr>
      </p:pic>
      <p:pic>
        <p:nvPicPr>
          <p:cNvPr id="8" name="Image 3" descr="https://kimi-img.moonshot.cn/pub/slides/slides_tmpl/image/25-08-27-20:07:28-d2nfa018bjvh7rlj0eu0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76180" y="0"/>
            <a:ext cx="2116455" cy="2286000"/>
          </a:xfrm>
          <a:prstGeom prst="rect">
            <a:avLst/>
          </a:prstGeom>
        </p:spPr>
      </p:pic>
      <p:pic>
        <p:nvPicPr>
          <p:cNvPr id="9" name="Image 4" descr="https://kimi-img.moonshot.cn/pub/slides/slides_tmpl/image/25-08-27-20:07:28-d2nfa018bjvh7rlj0et0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530850"/>
            <a:ext cx="1684020" cy="1327150"/>
          </a:xfrm>
          <a:prstGeom prst="rect">
            <a:avLst/>
          </a:prstGeom>
        </p:spPr>
      </p:pic>
    </p:spTree>
  </p:cSld>
  <p:clrMapOvr>
    <a:masterClrMapping/>
  </p:clrMapOvr>
  <p:transition>
    <p:fade/>
    <p:spd val="med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3F4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7:28-d2nfa018bjvh7rlj0eug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233275" cy="6881495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8-27-20:07:28-d2nfa018bjvh7rlj0et0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30850"/>
            <a:ext cx="1684020" cy="1327150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8-27-20:07:28-d2nfa018bjvh7rlj0eu0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6180" y="0"/>
            <a:ext cx="2116455" cy="2286000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254000" y="1778000"/>
            <a:ext cx="5943600" cy="762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00000"/>
              </a:lnSpc>
              <a:buNone/>
            </a:pPr>
            <a:r>
              <a:rPr lang="en-US" sz="4800" b="1" dirty="0">
                <a:solidFill>
                  <a:srgbClr val="3341B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OBINexus BCI</a:t>
            </a:r>
            <a:endParaRPr lang="en-US" sz="1600" dirty="0"/>
          </a:p>
        </p:txBody>
      </p:sp>
      <p:sp>
        <p:nvSpPr>
          <p:cNvPr id="6" name="Text 1"/>
          <p:cNvSpPr/>
          <p:nvPr/>
        </p:nvSpPr>
        <p:spPr>
          <a:xfrm>
            <a:off x="254000" y="2641600"/>
            <a:ext cx="5435600" cy="812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10000"/>
              </a:lnSpc>
              <a:buNone/>
            </a:pPr>
            <a:r>
              <a:rPr lang="en-US" sz="2400" dirty="0">
                <a:solidFill>
                  <a:srgbClr val="6052C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Neurodivergent Communication Revolution</a:t>
            </a:r>
            <a:endParaRPr lang="en-US" sz="1600" dirty="0"/>
          </a:p>
        </p:txBody>
      </p:sp>
      <p:sp>
        <p:nvSpPr>
          <p:cNvPr id="7" name="Text 2"/>
          <p:cNvSpPr/>
          <p:nvPr/>
        </p:nvSpPr>
        <p:spPr>
          <a:xfrm>
            <a:off x="254000" y="3759200"/>
            <a:ext cx="5435600" cy="1320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40000"/>
              </a:lnSpc>
              <a:buNone/>
            </a:pPr>
            <a:r>
              <a:rPr lang="en-US" sz="1600" dirty="0">
                <a:solidFill>
                  <a:srgbClr val="34385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 zero-latency brain-computer interface with relay therapy, enabling authentic self-expression for the severely neurodivergent through pre-conscious(200ms - 300ms) neural detection and a constitutional governance framework.</a:t>
            </a:r>
            <a:endParaRPr lang="en-US" sz="1600" dirty="0"/>
          </a:p>
        </p:txBody>
      </p:sp>
      <p:pic>
        <p:nvPicPr>
          <p:cNvPr id="8" name="Image 3" descr="https://kimi-web-img.moonshot.cn/img/www.publicdomainpictures.net/9a3784780fcbed70d7a1172f04c3b24f4e453de2.jpg">    </p:cNvPr>
          <p:cNvPicPr>
            <a:picLocks noChangeAspect="1"/>
          </p:cNvPicPr>
          <p:nvPr/>
        </p:nvPicPr>
        <p:blipFill>
          <a:blip r:embed="rId4"/>
          <a:srcRect l="0" r="0" t="9420" b="9420"/>
          <a:stretch/>
        </p:blipFill>
        <p:spPr>
          <a:xfrm>
            <a:off x="6096000" y="1651000"/>
            <a:ext cx="5842000" cy="3556000"/>
          </a:xfrm>
          <a:prstGeom prst="roundRect">
            <a:avLst>
              <a:gd name="adj" fmla="val 4286"/>
            </a:avLst>
          </a:prstGeom>
        </p:spPr>
      </p:pic>
    </p:spTree>
  </p:cSld>
  <p:clrMapOvr>
    <a:masterClrMapping/>
  </p:clrMapOvr>
  <p:transition>
    <p:fade/>
    <p:spd val="med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3F4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7:28-d2nfa018bjvh7rlj0eug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233275" cy="6881495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8-27-20:07:28-d2nfa018bjvh7rlj0et0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30850"/>
            <a:ext cx="1684020" cy="1327150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8-27-20:07:28-d2nfa018bjvh7rlj0eu0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6180" y="0"/>
            <a:ext cx="2116455" cy="2286000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0" y="2260600"/>
            <a:ext cx="121920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3000" b="1" dirty="0">
                <a:solidFill>
                  <a:srgbClr val="3341B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The Critical Problem: A Communication Crisis</a:t>
            </a:r>
            <a:endParaRPr lang="en-US" sz="1600" dirty="0"/>
          </a:p>
        </p:txBody>
      </p:sp>
      <p:sp>
        <p:nvSpPr>
          <p:cNvPr id="6" name="Shape 1"/>
          <p:cNvSpPr/>
          <p:nvPr/>
        </p:nvSpPr>
        <p:spPr>
          <a:xfrm>
            <a:off x="254000" y="3124200"/>
            <a:ext cx="508000" cy="508000"/>
          </a:xfrm>
          <a:custGeom>
            <a:avLst/>
            <a:gdLst/>
            <a:ahLst/>
            <a:cxnLst/>
            <a:rect l="l" t="t" r="r" b="b"/>
            <a:pathLst>
              <a:path w="508000" h="508000">
                <a:moveTo>
                  <a:pt x="254000" y="0"/>
                </a:moveTo>
                <a:lnTo>
                  <a:pt x="254000" y="0"/>
                </a:lnTo>
                <a:cubicBezTo>
                  <a:pt x="394186" y="0"/>
                  <a:pt x="508000" y="113814"/>
                  <a:pt x="508000" y="254000"/>
                </a:cubicBezTo>
                <a:lnTo>
                  <a:pt x="508000" y="254000"/>
                </a:lnTo>
                <a:cubicBezTo>
                  <a:pt x="508000" y="394186"/>
                  <a:pt x="394186" y="508000"/>
                  <a:pt x="254000" y="508000"/>
                </a:cubicBezTo>
                <a:lnTo>
                  <a:pt x="254000" y="508000"/>
                </a:lnTo>
                <a:cubicBezTo>
                  <a:pt x="113814" y="508000"/>
                  <a:pt x="0" y="394186"/>
                  <a:pt x="0" y="254000"/>
                </a:cubicBezTo>
                <a:lnTo>
                  <a:pt x="0" y="254000"/>
                </a:lnTo>
                <a:cubicBezTo>
                  <a:pt x="0" y="113814"/>
                  <a:pt x="113814" y="0"/>
                  <a:pt x="254000" y="0"/>
                </a:cubicBezTo>
                <a:close/>
              </a:path>
            </a:pathLst>
          </a:custGeom>
          <a:solidFill>
            <a:srgbClr val="4D5EFF">
              <a:alpha val="20000"/>
            </a:srgbClr>
          </a:solidFill>
          <a:ln/>
        </p:spPr>
      </p:sp>
      <p:sp>
        <p:nvSpPr>
          <p:cNvPr id="7" name="Shape 2"/>
          <p:cNvSpPr/>
          <p:nvPr/>
        </p:nvSpPr>
        <p:spPr>
          <a:xfrm>
            <a:off x="349250" y="3251200"/>
            <a:ext cx="317500" cy="254000"/>
          </a:xfrm>
          <a:custGeom>
            <a:avLst/>
            <a:gdLst/>
            <a:ahLst/>
            <a:cxnLst/>
            <a:rect l="l" t="t" r="r" b="b"/>
            <a:pathLst>
              <a:path w="317500" h="254000">
                <a:moveTo>
                  <a:pt x="158750" y="7938"/>
                </a:moveTo>
                <a:cubicBezTo>
                  <a:pt x="187225" y="7938"/>
                  <a:pt x="210344" y="31056"/>
                  <a:pt x="210344" y="59531"/>
                </a:cubicBezTo>
                <a:cubicBezTo>
                  <a:pt x="210344" y="88007"/>
                  <a:pt x="187225" y="111125"/>
                  <a:pt x="158750" y="111125"/>
                </a:cubicBezTo>
                <a:cubicBezTo>
                  <a:pt x="130275" y="111125"/>
                  <a:pt x="107156" y="88007"/>
                  <a:pt x="107156" y="59531"/>
                </a:cubicBezTo>
                <a:cubicBezTo>
                  <a:pt x="107156" y="31056"/>
                  <a:pt x="130275" y="7938"/>
                  <a:pt x="158750" y="7938"/>
                </a:cubicBezTo>
                <a:close/>
                <a:moveTo>
                  <a:pt x="47625" y="43656"/>
                </a:moveTo>
                <a:cubicBezTo>
                  <a:pt x="67339" y="43656"/>
                  <a:pt x="83344" y="59661"/>
                  <a:pt x="83344" y="79375"/>
                </a:cubicBezTo>
                <a:cubicBezTo>
                  <a:pt x="83344" y="99089"/>
                  <a:pt x="67339" y="115094"/>
                  <a:pt x="47625" y="115094"/>
                </a:cubicBezTo>
                <a:cubicBezTo>
                  <a:pt x="27911" y="115094"/>
                  <a:pt x="11906" y="99089"/>
                  <a:pt x="11906" y="79375"/>
                </a:cubicBezTo>
                <a:cubicBezTo>
                  <a:pt x="11906" y="59661"/>
                  <a:pt x="27911" y="43656"/>
                  <a:pt x="47625" y="43656"/>
                </a:cubicBezTo>
                <a:close/>
                <a:moveTo>
                  <a:pt x="0" y="206375"/>
                </a:moveTo>
                <a:cubicBezTo>
                  <a:pt x="0" y="171301"/>
                  <a:pt x="28426" y="142875"/>
                  <a:pt x="63500" y="142875"/>
                </a:cubicBezTo>
                <a:cubicBezTo>
                  <a:pt x="69850" y="142875"/>
                  <a:pt x="76002" y="143818"/>
                  <a:pt x="81806" y="145554"/>
                </a:cubicBezTo>
                <a:cubicBezTo>
                  <a:pt x="65484" y="163810"/>
                  <a:pt x="55563" y="187920"/>
                  <a:pt x="55563" y="214313"/>
                </a:cubicBezTo>
                <a:lnTo>
                  <a:pt x="55563" y="222250"/>
                </a:lnTo>
                <a:cubicBezTo>
                  <a:pt x="55563" y="227905"/>
                  <a:pt x="56753" y="233263"/>
                  <a:pt x="58886" y="238125"/>
                </a:cubicBezTo>
                <a:lnTo>
                  <a:pt x="15875" y="238125"/>
                </a:lnTo>
                <a:cubicBezTo>
                  <a:pt x="7094" y="238125"/>
                  <a:pt x="0" y="231031"/>
                  <a:pt x="0" y="222250"/>
                </a:cubicBezTo>
                <a:lnTo>
                  <a:pt x="0" y="206375"/>
                </a:lnTo>
                <a:close/>
                <a:moveTo>
                  <a:pt x="258614" y="238125"/>
                </a:moveTo>
                <a:cubicBezTo>
                  <a:pt x="260747" y="233263"/>
                  <a:pt x="261937" y="227905"/>
                  <a:pt x="261937" y="222250"/>
                </a:cubicBezTo>
                <a:lnTo>
                  <a:pt x="261937" y="214313"/>
                </a:lnTo>
                <a:cubicBezTo>
                  <a:pt x="261937" y="187920"/>
                  <a:pt x="252016" y="163810"/>
                  <a:pt x="235694" y="145554"/>
                </a:cubicBezTo>
                <a:cubicBezTo>
                  <a:pt x="241498" y="143818"/>
                  <a:pt x="247650" y="142875"/>
                  <a:pt x="254000" y="142875"/>
                </a:cubicBezTo>
                <a:cubicBezTo>
                  <a:pt x="289074" y="142875"/>
                  <a:pt x="317500" y="171301"/>
                  <a:pt x="317500" y="206375"/>
                </a:cubicBezTo>
                <a:lnTo>
                  <a:pt x="317500" y="222250"/>
                </a:lnTo>
                <a:cubicBezTo>
                  <a:pt x="317500" y="231031"/>
                  <a:pt x="310406" y="238125"/>
                  <a:pt x="301625" y="238125"/>
                </a:cubicBezTo>
                <a:lnTo>
                  <a:pt x="258614" y="238125"/>
                </a:lnTo>
                <a:close/>
                <a:moveTo>
                  <a:pt x="234156" y="79375"/>
                </a:moveTo>
                <a:cubicBezTo>
                  <a:pt x="234156" y="59661"/>
                  <a:pt x="250161" y="43656"/>
                  <a:pt x="269875" y="43656"/>
                </a:cubicBezTo>
                <a:cubicBezTo>
                  <a:pt x="289589" y="43656"/>
                  <a:pt x="305594" y="59661"/>
                  <a:pt x="305594" y="79375"/>
                </a:cubicBezTo>
                <a:cubicBezTo>
                  <a:pt x="305594" y="99089"/>
                  <a:pt x="289589" y="115094"/>
                  <a:pt x="269875" y="115094"/>
                </a:cubicBezTo>
                <a:cubicBezTo>
                  <a:pt x="250161" y="115094"/>
                  <a:pt x="234156" y="99089"/>
                  <a:pt x="234156" y="79375"/>
                </a:cubicBezTo>
                <a:close/>
                <a:moveTo>
                  <a:pt x="79375" y="214313"/>
                </a:moveTo>
                <a:cubicBezTo>
                  <a:pt x="79375" y="170458"/>
                  <a:pt x="114895" y="134938"/>
                  <a:pt x="158750" y="134938"/>
                </a:cubicBezTo>
                <a:cubicBezTo>
                  <a:pt x="202605" y="134938"/>
                  <a:pt x="238125" y="170458"/>
                  <a:pt x="238125" y="214313"/>
                </a:cubicBezTo>
                <a:lnTo>
                  <a:pt x="238125" y="222250"/>
                </a:lnTo>
                <a:cubicBezTo>
                  <a:pt x="238125" y="231031"/>
                  <a:pt x="231031" y="238125"/>
                  <a:pt x="222250" y="238125"/>
                </a:cubicBezTo>
                <a:lnTo>
                  <a:pt x="95250" y="238125"/>
                </a:lnTo>
                <a:cubicBezTo>
                  <a:pt x="86469" y="238125"/>
                  <a:pt x="79375" y="231031"/>
                  <a:pt x="79375" y="222250"/>
                </a:cubicBezTo>
                <a:lnTo>
                  <a:pt x="79375" y="214313"/>
                </a:lnTo>
                <a:close/>
              </a:path>
            </a:pathLst>
          </a:custGeom>
          <a:solidFill>
            <a:srgbClr val="4D5EFF"/>
          </a:solidFill>
          <a:ln/>
        </p:spPr>
      </p:sp>
      <p:sp>
        <p:nvSpPr>
          <p:cNvPr id="8" name="Text 3"/>
          <p:cNvSpPr/>
          <p:nvPr/>
        </p:nvSpPr>
        <p:spPr>
          <a:xfrm>
            <a:off x="965200" y="3124200"/>
            <a:ext cx="4927600" cy="660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30000"/>
              </a:lnSpc>
              <a:buNone/>
            </a:pPr>
            <a:r>
              <a:rPr lang="en-US" sz="1800" b="1" dirty="0">
                <a:solidFill>
                  <a:srgbClr val="3341B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30%</a:t>
            </a:r>
            <a:pPr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34385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of autistic individuals remain non-verbal into adulthood, left without a voice by traditional systems.</a:t>
            </a:r>
            <a:endParaRPr lang="en-US" sz="1600" dirty="0"/>
          </a:p>
        </p:txBody>
      </p:sp>
      <p:sp>
        <p:nvSpPr>
          <p:cNvPr id="9" name="Shape 4"/>
          <p:cNvSpPr/>
          <p:nvPr/>
        </p:nvSpPr>
        <p:spPr>
          <a:xfrm>
            <a:off x="254000" y="3987800"/>
            <a:ext cx="508000" cy="508000"/>
          </a:xfrm>
          <a:custGeom>
            <a:avLst/>
            <a:gdLst/>
            <a:ahLst/>
            <a:cxnLst/>
            <a:rect l="l" t="t" r="r" b="b"/>
            <a:pathLst>
              <a:path w="508000" h="508000">
                <a:moveTo>
                  <a:pt x="254000" y="0"/>
                </a:moveTo>
                <a:lnTo>
                  <a:pt x="254000" y="0"/>
                </a:lnTo>
                <a:cubicBezTo>
                  <a:pt x="394186" y="0"/>
                  <a:pt x="508000" y="113814"/>
                  <a:pt x="508000" y="254000"/>
                </a:cubicBezTo>
                <a:lnTo>
                  <a:pt x="508000" y="254000"/>
                </a:lnTo>
                <a:cubicBezTo>
                  <a:pt x="508000" y="394186"/>
                  <a:pt x="394186" y="508000"/>
                  <a:pt x="254000" y="508000"/>
                </a:cubicBezTo>
                <a:lnTo>
                  <a:pt x="254000" y="508000"/>
                </a:lnTo>
                <a:cubicBezTo>
                  <a:pt x="113814" y="508000"/>
                  <a:pt x="0" y="394186"/>
                  <a:pt x="0" y="254000"/>
                </a:cubicBezTo>
                <a:lnTo>
                  <a:pt x="0" y="254000"/>
                </a:lnTo>
                <a:cubicBezTo>
                  <a:pt x="0" y="113814"/>
                  <a:pt x="113814" y="0"/>
                  <a:pt x="254000" y="0"/>
                </a:cubicBezTo>
                <a:close/>
              </a:path>
            </a:pathLst>
          </a:custGeom>
          <a:solidFill>
            <a:srgbClr val="4D5EFF">
              <a:alpha val="20000"/>
            </a:srgbClr>
          </a:solidFill>
          <a:ln/>
        </p:spPr>
      </p:sp>
      <p:sp>
        <p:nvSpPr>
          <p:cNvPr id="10" name="Shape 5"/>
          <p:cNvSpPr/>
          <p:nvPr/>
        </p:nvSpPr>
        <p:spPr>
          <a:xfrm>
            <a:off x="381000" y="4114800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59531" y="27781"/>
                </a:moveTo>
                <a:cubicBezTo>
                  <a:pt x="59531" y="12452"/>
                  <a:pt x="71983" y="0"/>
                  <a:pt x="87313" y="0"/>
                </a:cubicBezTo>
                <a:lnTo>
                  <a:pt x="99219" y="0"/>
                </a:lnTo>
                <a:cubicBezTo>
                  <a:pt x="108000" y="0"/>
                  <a:pt x="115094" y="7094"/>
                  <a:pt x="115094" y="15875"/>
                </a:cubicBezTo>
                <a:lnTo>
                  <a:pt x="115094" y="238125"/>
                </a:lnTo>
                <a:cubicBezTo>
                  <a:pt x="115094" y="246906"/>
                  <a:pt x="108000" y="254000"/>
                  <a:pt x="99219" y="254000"/>
                </a:cubicBezTo>
                <a:lnTo>
                  <a:pt x="83344" y="254000"/>
                </a:lnTo>
                <a:cubicBezTo>
                  <a:pt x="68560" y="254000"/>
                  <a:pt x="56108" y="243880"/>
                  <a:pt x="52586" y="230188"/>
                </a:cubicBezTo>
                <a:cubicBezTo>
                  <a:pt x="52239" y="230188"/>
                  <a:pt x="51941" y="230188"/>
                  <a:pt x="51594" y="230188"/>
                </a:cubicBezTo>
                <a:cubicBezTo>
                  <a:pt x="29666" y="230188"/>
                  <a:pt x="11906" y="212427"/>
                  <a:pt x="11906" y="190500"/>
                </a:cubicBezTo>
                <a:cubicBezTo>
                  <a:pt x="11906" y="181570"/>
                  <a:pt x="14883" y="173335"/>
                  <a:pt x="19844" y="166688"/>
                </a:cubicBezTo>
                <a:cubicBezTo>
                  <a:pt x="10220" y="159445"/>
                  <a:pt x="3969" y="147935"/>
                  <a:pt x="3969" y="134938"/>
                </a:cubicBezTo>
                <a:cubicBezTo>
                  <a:pt x="3969" y="119608"/>
                  <a:pt x="12700" y="106263"/>
                  <a:pt x="25400" y="99665"/>
                </a:cubicBezTo>
                <a:cubicBezTo>
                  <a:pt x="21878" y="93712"/>
                  <a:pt x="19844" y="86767"/>
                  <a:pt x="19844" y="79375"/>
                </a:cubicBezTo>
                <a:cubicBezTo>
                  <a:pt x="19844" y="57448"/>
                  <a:pt x="37604" y="39688"/>
                  <a:pt x="59531" y="39688"/>
                </a:cubicBezTo>
                <a:lnTo>
                  <a:pt x="59531" y="27781"/>
                </a:lnTo>
                <a:close/>
                <a:moveTo>
                  <a:pt x="194469" y="27781"/>
                </a:moveTo>
                <a:lnTo>
                  <a:pt x="194469" y="39688"/>
                </a:lnTo>
                <a:cubicBezTo>
                  <a:pt x="216396" y="39688"/>
                  <a:pt x="234156" y="57448"/>
                  <a:pt x="234156" y="79375"/>
                </a:cubicBezTo>
                <a:cubicBezTo>
                  <a:pt x="234156" y="86816"/>
                  <a:pt x="232122" y="93762"/>
                  <a:pt x="228600" y="99665"/>
                </a:cubicBezTo>
                <a:cubicBezTo>
                  <a:pt x="241350" y="106263"/>
                  <a:pt x="250031" y="119559"/>
                  <a:pt x="250031" y="134938"/>
                </a:cubicBezTo>
                <a:cubicBezTo>
                  <a:pt x="250031" y="147935"/>
                  <a:pt x="243780" y="159445"/>
                  <a:pt x="234156" y="166688"/>
                </a:cubicBezTo>
                <a:cubicBezTo>
                  <a:pt x="239117" y="173335"/>
                  <a:pt x="242094" y="181570"/>
                  <a:pt x="242094" y="190500"/>
                </a:cubicBezTo>
                <a:cubicBezTo>
                  <a:pt x="242094" y="212427"/>
                  <a:pt x="224334" y="230188"/>
                  <a:pt x="202406" y="230188"/>
                </a:cubicBezTo>
                <a:cubicBezTo>
                  <a:pt x="202059" y="230188"/>
                  <a:pt x="201761" y="230188"/>
                  <a:pt x="201414" y="230188"/>
                </a:cubicBezTo>
                <a:cubicBezTo>
                  <a:pt x="197892" y="243880"/>
                  <a:pt x="185440" y="254000"/>
                  <a:pt x="170656" y="254000"/>
                </a:cubicBezTo>
                <a:lnTo>
                  <a:pt x="154781" y="254000"/>
                </a:lnTo>
                <a:cubicBezTo>
                  <a:pt x="146000" y="254000"/>
                  <a:pt x="138906" y="246906"/>
                  <a:pt x="138906" y="238125"/>
                </a:cubicBezTo>
                <a:lnTo>
                  <a:pt x="138906" y="15875"/>
                </a:lnTo>
                <a:cubicBezTo>
                  <a:pt x="138906" y="7094"/>
                  <a:pt x="146000" y="0"/>
                  <a:pt x="154781" y="0"/>
                </a:cubicBezTo>
                <a:lnTo>
                  <a:pt x="166688" y="0"/>
                </a:lnTo>
                <a:cubicBezTo>
                  <a:pt x="182017" y="0"/>
                  <a:pt x="194469" y="12452"/>
                  <a:pt x="194469" y="27781"/>
                </a:cubicBezTo>
                <a:close/>
              </a:path>
            </a:pathLst>
          </a:custGeom>
          <a:solidFill>
            <a:srgbClr val="4D5EFF"/>
          </a:solidFill>
          <a:ln/>
        </p:spPr>
      </p:sp>
      <p:sp>
        <p:nvSpPr>
          <p:cNvPr id="11" name="Text 6"/>
          <p:cNvSpPr/>
          <p:nvPr/>
        </p:nvSpPr>
        <p:spPr>
          <a:xfrm>
            <a:off x="965200" y="3987800"/>
            <a:ext cx="49276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34385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Current BCIs fail because they require conscious intent, which is impossible for many.</a:t>
            </a:r>
            <a:endParaRPr lang="en-US" sz="1600" dirty="0"/>
          </a:p>
        </p:txBody>
      </p:sp>
      <p:sp>
        <p:nvSpPr>
          <p:cNvPr id="12" name="Shape 7"/>
          <p:cNvSpPr/>
          <p:nvPr/>
        </p:nvSpPr>
        <p:spPr>
          <a:xfrm>
            <a:off x="6299200" y="3149600"/>
            <a:ext cx="508000" cy="508000"/>
          </a:xfrm>
          <a:custGeom>
            <a:avLst/>
            <a:gdLst/>
            <a:ahLst/>
            <a:cxnLst/>
            <a:rect l="l" t="t" r="r" b="b"/>
            <a:pathLst>
              <a:path w="508000" h="508000">
                <a:moveTo>
                  <a:pt x="254000" y="0"/>
                </a:moveTo>
                <a:lnTo>
                  <a:pt x="254000" y="0"/>
                </a:lnTo>
                <a:cubicBezTo>
                  <a:pt x="394186" y="0"/>
                  <a:pt x="508000" y="113814"/>
                  <a:pt x="508000" y="254000"/>
                </a:cubicBezTo>
                <a:lnTo>
                  <a:pt x="508000" y="254000"/>
                </a:lnTo>
                <a:cubicBezTo>
                  <a:pt x="508000" y="394186"/>
                  <a:pt x="394186" y="508000"/>
                  <a:pt x="254000" y="508000"/>
                </a:cubicBezTo>
                <a:lnTo>
                  <a:pt x="254000" y="508000"/>
                </a:lnTo>
                <a:cubicBezTo>
                  <a:pt x="113814" y="508000"/>
                  <a:pt x="0" y="394186"/>
                  <a:pt x="0" y="254000"/>
                </a:cubicBezTo>
                <a:lnTo>
                  <a:pt x="0" y="254000"/>
                </a:lnTo>
                <a:cubicBezTo>
                  <a:pt x="0" y="113814"/>
                  <a:pt x="113814" y="0"/>
                  <a:pt x="254000" y="0"/>
                </a:cubicBezTo>
                <a:close/>
              </a:path>
            </a:pathLst>
          </a:custGeom>
          <a:solidFill>
            <a:srgbClr val="4D5EFF">
              <a:alpha val="20000"/>
            </a:srgbClr>
          </a:solidFill>
          <a:ln/>
        </p:spPr>
      </p:sp>
      <p:sp>
        <p:nvSpPr>
          <p:cNvPr id="13" name="Shape 8"/>
          <p:cNvSpPr/>
          <p:nvPr/>
        </p:nvSpPr>
        <p:spPr>
          <a:xfrm>
            <a:off x="6426200" y="3276600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31750" y="55563"/>
                </a:moveTo>
                <a:cubicBezTo>
                  <a:pt x="31750" y="42416"/>
                  <a:pt x="42416" y="31750"/>
                  <a:pt x="55563" y="31750"/>
                </a:cubicBezTo>
                <a:cubicBezTo>
                  <a:pt x="68709" y="31750"/>
                  <a:pt x="79375" y="42416"/>
                  <a:pt x="79375" y="55563"/>
                </a:cubicBezTo>
                <a:lnTo>
                  <a:pt x="79375" y="111125"/>
                </a:lnTo>
                <a:lnTo>
                  <a:pt x="31750" y="111125"/>
                </a:lnTo>
                <a:lnTo>
                  <a:pt x="31750" y="55563"/>
                </a:lnTo>
                <a:close/>
                <a:moveTo>
                  <a:pt x="87313" y="182563"/>
                </a:moveTo>
                <a:cubicBezTo>
                  <a:pt x="87313" y="158403"/>
                  <a:pt x="96292" y="136327"/>
                  <a:pt x="111125" y="119559"/>
                </a:cubicBezTo>
                <a:lnTo>
                  <a:pt x="111125" y="55563"/>
                </a:lnTo>
                <a:cubicBezTo>
                  <a:pt x="111125" y="24854"/>
                  <a:pt x="86271" y="0"/>
                  <a:pt x="55563" y="0"/>
                </a:cubicBezTo>
                <a:cubicBezTo>
                  <a:pt x="24854" y="0"/>
                  <a:pt x="0" y="24854"/>
                  <a:pt x="0" y="55563"/>
                </a:cubicBezTo>
                <a:lnTo>
                  <a:pt x="0" y="198438"/>
                </a:lnTo>
                <a:cubicBezTo>
                  <a:pt x="0" y="229146"/>
                  <a:pt x="24854" y="254000"/>
                  <a:pt x="55563" y="254000"/>
                </a:cubicBezTo>
                <a:cubicBezTo>
                  <a:pt x="74067" y="254000"/>
                  <a:pt x="90438" y="244971"/>
                  <a:pt x="100558" y="231031"/>
                </a:cubicBezTo>
                <a:cubicBezTo>
                  <a:pt x="92125" y="216843"/>
                  <a:pt x="87313" y="200273"/>
                  <a:pt x="87313" y="182563"/>
                </a:cubicBezTo>
                <a:close/>
                <a:moveTo>
                  <a:pt x="119410" y="215999"/>
                </a:moveTo>
                <a:cubicBezTo>
                  <a:pt x="121692" y="220315"/>
                  <a:pt x="127496" y="220811"/>
                  <a:pt x="130969" y="217339"/>
                </a:cubicBezTo>
                <a:lnTo>
                  <a:pt x="217339" y="130969"/>
                </a:lnTo>
                <a:cubicBezTo>
                  <a:pt x="220811" y="127496"/>
                  <a:pt x="220315" y="121692"/>
                  <a:pt x="215999" y="119410"/>
                </a:cubicBezTo>
                <a:cubicBezTo>
                  <a:pt x="206028" y="114102"/>
                  <a:pt x="194667" y="111125"/>
                  <a:pt x="182563" y="111125"/>
                </a:cubicBezTo>
                <a:cubicBezTo>
                  <a:pt x="143123" y="111125"/>
                  <a:pt x="111125" y="143123"/>
                  <a:pt x="111125" y="182563"/>
                </a:cubicBezTo>
                <a:cubicBezTo>
                  <a:pt x="111125" y="194618"/>
                  <a:pt x="114102" y="206028"/>
                  <a:pt x="119410" y="215999"/>
                </a:cubicBezTo>
                <a:close/>
                <a:moveTo>
                  <a:pt x="147786" y="234156"/>
                </a:moveTo>
                <a:cubicBezTo>
                  <a:pt x="144314" y="237629"/>
                  <a:pt x="144810" y="243433"/>
                  <a:pt x="149126" y="245715"/>
                </a:cubicBezTo>
                <a:cubicBezTo>
                  <a:pt x="159097" y="251023"/>
                  <a:pt x="170458" y="254000"/>
                  <a:pt x="182563" y="254000"/>
                </a:cubicBezTo>
                <a:cubicBezTo>
                  <a:pt x="222002" y="254000"/>
                  <a:pt x="254000" y="222002"/>
                  <a:pt x="254000" y="182563"/>
                </a:cubicBezTo>
                <a:cubicBezTo>
                  <a:pt x="254000" y="170507"/>
                  <a:pt x="251023" y="159097"/>
                  <a:pt x="245715" y="149126"/>
                </a:cubicBezTo>
                <a:cubicBezTo>
                  <a:pt x="243433" y="144810"/>
                  <a:pt x="237629" y="144314"/>
                  <a:pt x="234156" y="147786"/>
                </a:cubicBezTo>
                <a:lnTo>
                  <a:pt x="147786" y="234156"/>
                </a:lnTo>
                <a:close/>
              </a:path>
            </a:pathLst>
          </a:custGeom>
          <a:solidFill>
            <a:srgbClr val="4D5EFF"/>
          </a:solidFill>
          <a:ln/>
        </p:spPr>
      </p:sp>
      <p:sp>
        <p:nvSpPr>
          <p:cNvPr id="14" name="Text 9"/>
          <p:cNvSpPr/>
          <p:nvPr/>
        </p:nvSpPr>
        <p:spPr>
          <a:xfrm>
            <a:off x="7010400" y="3149600"/>
            <a:ext cx="49276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34385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Medication-focused approaches treat symptoms but miss the core need for communication.</a:t>
            </a:r>
            <a:endParaRPr lang="en-US" sz="1600" dirty="0"/>
          </a:p>
        </p:txBody>
      </p:sp>
      <p:sp>
        <p:nvSpPr>
          <p:cNvPr id="15" name="Shape 10"/>
          <p:cNvSpPr/>
          <p:nvPr/>
        </p:nvSpPr>
        <p:spPr>
          <a:xfrm>
            <a:off x="6299200" y="3962400"/>
            <a:ext cx="508000" cy="508000"/>
          </a:xfrm>
          <a:custGeom>
            <a:avLst/>
            <a:gdLst/>
            <a:ahLst/>
            <a:cxnLst/>
            <a:rect l="l" t="t" r="r" b="b"/>
            <a:pathLst>
              <a:path w="508000" h="508000">
                <a:moveTo>
                  <a:pt x="254000" y="0"/>
                </a:moveTo>
                <a:lnTo>
                  <a:pt x="254000" y="0"/>
                </a:lnTo>
                <a:cubicBezTo>
                  <a:pt x="394186" y="0"/>
                  <a:pt x="508000" y="113814"/>
                  <a:pt x="508000" y="254000"/>
                </a:cubicBezTo>
                <a:lnTo>
                  <a:pt x="508000" y="254000"/>
                </a:lnTo>
                <a:cubicBezTo>
                  <a:pt x="508000" y="394186"/>
                  <a:pt x="394186" y="508000"/>
                  <a:pt x="254000" y="508000"/>
                </a:cubicBezTo>
                <a:lnTo>
                  <a:pt x="254000" y="508000"/>
                </a:lnTo>
                <a:cubicBezTo>
                  <a:pt x="113814" y="508000"/>
                  <a:pt x="0" y="394186"/>
                  <a:pt x="0" y="254000"/>
                </a:cubicBezTo>
                <a:lnTo>
                  <a:pt x="0" y="254000"/>
                </a:lnTo>
                <a:cubicBezTo>
                  <a:pt x="0" y="113814"/>
                  <a:pt x="113814" y="0"/>
                  <a:pt x="254000" y="0"/>
                </a:cubicBezTo>
                <a:close/>
              </a:path>
            </a:pathLst>
          </a:custGeom>
          <a:solidFill>
            <a:srgbClr val="4D5EFF">
              <a:alpha val="20000"/>
            </a:srgbClr>
          </a:solidFill>
          <a:ln/>
        </p:spPr>
      </p:sp>
      <p:sp>
        <p:nvSpPr>
          <p:cNvPr id="16" name="Shape 11"/>
          <p:cNvSpPr/>
          <p:nvPr/>
        </p:nvSpPr>
        <p:spPr>
          <a:xfrm>
            <a:off x="6410325" y="4089400"/>
            <a:ext cx="285750" cy="254000"/>
          </a:xfrm>
          <a:custGeom>
            <a:avLst/>
            <a:gdLst/>
            <a:ahLst/>
            <a:cxnLst/>
            <a:rect l="l" t="t" r="r" b="b"/>
            <a:pathLst>
              <a:path w="285750" h="254000">
                <a:moveTo>
                  <a:pt x="20340" y="-12402"/>
                </a:moveTo>
                <a:cubicBezTo>
                  <a:pt x="15677" y="-17016"/>
                  <a:pt x="8136" y="-17016"/>
                  <a:pt x="3473" y="-12402"/>
                </a:cubicBezTo>
                <a:cubicBezTo>
                  <a:pt x="-1191" y="-7789"/>
                  <a:pt x="-1141" y="-198"/>
                  <a:pt x="3473" y="4465"/>
                </a:cubicBezTo>
                <a:lnTo>
                  <a:pt x="265410" y="266402"/>
                </a:lnTo>
                <a:cubicBezTo>
                  <a:pt x="270073" y="271066"/>
                  <a:pt x="277614" y="271066"/>
                  <a:pt x="282228" y="266402"/>
                </a:cubicBezTo>
                <a:cubicBezTo>
                  <a:pt x="286841" y="261739"/>
                  <a:pt x="286891" y="254198"/>
                  <a:pt x="282228" y="249585"/>
                </a:cubicBezTo>
                <a:lnTo>
                  <a:pt x="234305" y="201662"/>
                </a:lnTo>
                <a:cubicBezTo>
                  <a:pt x="256332" y="180231"/>
                  <a:pt x="269825" y="151160"/>
                  <a:pt x="269825" y="119063"/>
                </a:cubicBezTo>
                <a:cubicBezTo>
                  <a:pt x="269825" y="53330"/>
                  <a:pt x="212973" y="0"/>
                  <a:pt x="142825" y="0"/>
                </a:cubicBezTo>
                <a:cubicBezTo>
                  <a:pt x="111571" y="0"/>
                  <a:pt x="82897" y="10616"/>
                  <a:pt x="60771" y="28178"/>
                </a:cubicBezTo>
                <a:lnTo>
                  <a:pt x="20340" y="-12402"/>
                </a:lnTo>
                <a:close/>
                <a:moveTo>
                  <a:pt x="29964" y="64492"/>
                </a:moveTo>
                <a:cubicBezTo>
                  <a:pt x="20935" y="80863"/>
                  <a:pt x="15875" y="99368"/>
                  <a:pt x="15875" y="119013"/>
                </a:cubicBezTo>
                <a:cubicBezTo>
                  <a:pt x="15875" y="145951"/>
                  <a:pt x="25400" y="170755"/>
                  <a:pt x="41473" y="190698"/>
                </a:cubicBezTo>
                <a:lnTo>
                  <a:pt x="17264" y="236488"/>
                </a:lnTo>
                <a:cubicBezTo>
                  <a:pt x="14883" y="240953"/>
                  <a:pt x="15627" y="246410"/>
                  <a:pt x="19050" y="250130"/>
                </a:cubicBezTo>
                <a:cubicBezTo>
                  <a:pt x="22473" y="253851"/>
                  <a:pt x="27831" y="254992"/>
                  <a:pt x="32494" y="253008"/>
                </a:cubicBezTo>
                <a:lnTo>
                  <a:pt x="91232" y="227856"/>
                </a:lnTo>
                <a:cubicBezTo>
                  <a:pt x="107007" y="234454"/>
                  <a:pt x="124520" y="238125"/>
                  <a:pt x="142875" y="238125"/>
                </a:cubicBezTo>
                <a:cubicBezTo>
                  <a:pt x="160933" y="238125"/>
                  <a:pt x="178048" y="234603"/>
                  <a:pt x="193625" y="228253"/>
                </a:cubicBezTo>
                <a:lnTo>
                  <a:pt x="29914" y="64542"/>
                </a:lnTo>
                <a:close/>
              </a:path>
            </a:pathLst>
          </a:custGeom>
          <a:solidFill>
            <a:srgbClr val="4D5EFF"/>
          </a:solidFill>
          <a:ln/>
        </p:spPr>
      </p:sp>
      <p:sp>
        <p:nvSpPr>
          <p:cNvPr id="17" name="Text 12"/>
          <p:cNvSpPr/>
          <p:nvPr/>
        </p:nvSpPr>
        <p:spPr>
          <a:xfrm>
            <a:off x="7010400" y="3962400"/>
            <a:ext cx="49276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34385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Millions are left without agency in their own care decisions.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3F4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7:28-d2nfa018bjvh7rlj0eug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233275" cy="6881495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8-27-20:07:28-d2nfa018bjvh7rlj0et0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30850"/>
            <a:ext cx="1684020" cy="1327150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8-27-20:07:28-d2nfa018bjvh7rlj0eu0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6180" y="0"/>
            <a:ext cx="2116455" cy="2286000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254000" y="1371600"/>
            <a:ext cx="121920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00000"/>
              </a:lnSpc>
              <a:buNone/>
            </a:pPr>
            <a:r>
              <a:rPr lang="en-US" sz="3000" b="1" dirty="0">
                <a:solidFill>
                  <a:srgbClr val="3341B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The Gap Analysis</a:t>
            </a:r>
            <a:endParaRPr lang="en-US" sz="1600" dirty="0"/>
          </a:p>
        </p:txBody>
      </p:sp>
      <p:sp>
        <p:nvSpPr>
          <p:cNvPr id="6" name="Text 1"/>
          <p:cNvSpPr/>
          <p:nvPr/>
        </p:nvSpPr>
        <p:spPr>
          <a:xfrm>
            <a:off x="254000" y="1930400"/>
            <a:ext cx="12192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30000"/>
              </a:lnSpc>
              <a:buNone/>
            </a:pPr>
            <a:r>
              <a:rPr lang="en-US" sz="1800" dirty="0">
                <a:solidFill>
                  <a:srgbClr val="6052C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Where Current Systems Fail</a:t>
            </a:r>
            <a:endParaRPr lang="en-US" sz="1600" dirty="0"/>
          </a:p>
        </p:txBody>
      </p:sp>
      <p:sp>
        <p:nvSpPr>
          <p:cNvPr id="7" name="Shape 2"/>
          <p:cNvSpPr/>
          <p:nvPr/>
        </p:nvSpPr>
        <p:spPr>
          <a:xfrm>
            <a:off x="2030016" y="2692400"/>
            <a:ext cx="2921000" cy="1320800"/>
          </a:xfrm>
          <a:custGeom>
            <a:avLst/>
            <a:gdLst/>
            <a:ahLst/>
            <a:cxnLst/>
            <a:rect l="l" t="t" r="r" b="b"/>
            <a:pathLst>
              <a:path w="2921000" h="1320800">
                <a:moveTo>
                  <a:pt x="101596" y="0"/>
                </a:moveTo>
                <a:lnTo>
                  <a:pt x="2819404" y="0"/>
                </a:lnTo>
                <a:cubicBezTo>
                  <a:pt x="2875514" y="0"/>
                  <a:pt x="2921000" y="45486"/>
                  <a:pt x="2921000" y="101596"/>
                </a:cubicBezTo>
                <a:lnTo>
                  <a:pt x="2921000" y="1219204"/>
                </a:lnTo>
                <a:cubicBezTo>
                  <a:pt x="2921000" y="1275314"/>
                  <a:pt x="2875514" y="1320800"/>
                  <a:pt x="2819404" y="1320800"/>
                </a:cubicBezTo>
                <a:lnTo>
                  <a:pt x="101596" y="1320800"/>
                </a:lnTo>
                <a:cubicBezTo>
                  <a:pt x="45486" y="1320800"/>
                  <a:pt x="0" y="1275314"/>
                  <a:pt x="0" y="1219204"/>
                </a:cubicBezTo>
                <a:lnTo>
                  <a:pt x="0" y="101596"/>
                </a:lnTo>
                <a:cubicBezTo>
                  <a:pt x="0" y="45486"/>
                  <a:pt x="45486" y="0"/>
                  <a:pt x="101596" y="0"/>
                </a:cubicBezTo>
                <a:close/>
              </a:path>
            </a:pathLst>
          </a:custGeom>
          <a:solidFill>
            <a:srgbClr val="3341B8">
              <a:alpha val="10196"/>
            </a:srgbClr>
          </a:solidFill>
          <a:ln/>
        </p:spPr>
      </p:sp>
      <p:sp>
        <p:nvSpPr>
          <p:cNvPr id="8" name="Text 3"/>
          <p:cNvSpPr/>
          <p:nvPr/>
        </p:nvSpPr>
        <p:spPr>
          <a:xfrm>
            <a:off x="1979216" y="2895600"/>
            <a:ext cx="30226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30000"/>
              </a:lnSpc>
              <a:buNone/>
            </a:pPr>
            <a:r>
              <a:rPr lang="en-US" sz="1800" b="1" dirty="0">
                <a:solidFill>
                  <a:srgbClr val="3341B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Neurodivergent Mind</a:t>
            </a:r>
            <a:endParaRPr lang="en-US" sz="1600" dirty="0"/>
          </a:p>
        </p:txBody>
      </p:sp>
      <p:sp>
        <p:nvSpPr>
          <p:cNvPr id="9" name="Text 4"/>
          <p:cNvSpPr/>
          <p:nvPr/>
        </p:nvSpPr>
        <p:spPr>
          <a:xfrm>
            <a:off x="2233216" y="3302000"/>
            <a:ext cx="25146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34385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Rich internal world, complex thoughts.</a:t>
            </a:r>
            <a:endParaRPr lang="en-US" sz="1600" dirty="0"/>
          </a:p>
        </p:txBody>
      </p:sp>
      <p:sp>
        <p:nvSpPr>
          <p:cNvPr id="10" name="Shape 5"/>
          <p:cNvSpPr/>
          <p:nvPr/>
        </p:nvSpPr>
        <p:spPr>
          <a:xfrm>
            <a:off x="5884863" y="2819400"/>
            <a:ext cx="428625" cy="381000"/>
          </a:xfrm>
          <a:custGeom>
            <a:avLst/>
            <a:gdLst/>
            <a:ahLst/>
            <a:cxnLst/>
            <a:rect l="l" t="t" r="r" b="b"/>
            <a:pathLst>
              <a:path w="428625" h="381000">
                <a:moveTo>
                  <a:pt x="421630" y="207318"/>
                </a:moveTo>
                <a:cubicBezTo>
                  <a:pt x="430932" y="198016"/>
                  <a:pt x="430932" y="182910"/>
                  <a:pt x="421630" y="173608"/>
                </a:cubicBezTo>
                <a:lnTo>
                  <a:pt x="326380" y="78358"/>
                </a:lnTo>
                <a:cubicBezTo>
                  <a:pt x="317078" y="69056"/>
                  <a:pt x="301972" y="69056"/>
                  <a:pt x="292671" y="78358"/>
                </a:cubicBezTo>
                <a:cubicBezTo>
                  <a:pt x="283369" y="87660"/>
                  <a:pt x="283369" y="102766"/>
                  <a:pt x="292671" y="112068"/>
                </a:cubicBezTo>
                <a:lnTo>
                  <a:pt x="347290" y="166688"/>
                </a:lnTo>
                <a:lnTo>
                  <a:pt x="23812" y="166688"/>
                </a:lnTo>
                <a:cubicBezTo>
                  <a:pt x="10641" y="166688"/>
                  <a:pt x="0" y="177329"/>
                  <a:pt x="0" y="190500"/>
                </a:cubicBezTo>
                <a:cubicBezTo>
                  <a:pt x="0" y="203671"/>
                  <a:pt x="10641" y="214313"/>
                  <a:pt x="23812" y="214313"/>
                </a:cubicBezTo>
                <a:lnTo>
                  <a:pt x="347290" y="214313"/>
                </a:lnTo>
                <a:lnTo>
                  <a:pt x="292671" y="268932"/>
                </a:lnTo>
                <a:cubicBezTo>
                  <a:pt x="283369" y="278234"/>
                  <a:pt x="283369" y="293340"/>
                  <a:pt x="292671" y="302642"/>
                </a:cubicBezTo>
                <a:cubicBezTo>
                  <a:pt x="301972" y="311944"/>
                  <a:pt x="317078" y="311944"/>
                  <a:pt x="326380" y="302642"/>
                </a:cubicBezTo>
                <a:lnTo>
                  <a:pt x="421630" y="207392"/>
                </a:lnTo>
                <a:close/>
              </a:path>
            </a:pathLst>
          </a:custGeom>
          <a:solidFill>
            <a:srgbClr val="6052C8"/>
          </a:solidFill>
          <a:ln/>
        </p:spPr>
      </p:sp>
      <p:sp>
        <p:nvSpPr>
          <p:cNvPr id="11" name="Text 6"/>
          <p:cNvSpPr/>
          <p:nvPr/>
        </p:nvSpPr>
        <p:spPr>
          <a:xfrm>
            <a:off x="5154216" y="3251200"/>
            <a:ext cx="23876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10000"/>
              </a:lnSpc>
              <a:buNone/>
            </a:pPr>
            <a:r>
              <a:rPr lang="en-US" sz="1200" b="1" dirty="0">
                <a:solidFill>
                  <a:srgbClr val="6052C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Conscious Intent Required</a:t>
            </a:r>
            <a:endParaRPr lang="en-US" sz="1600" dirty="0"/>
          </a:p>
        </p:txBody>
      </p:sp>
      <p:sp>
        <p:nvSpPr>
          <p:cNvPr id="12" name="Shape 7"/>
          <p:cNvSpPr/>
          <p:nvPr/>
        </p:nvSpPr>
        <p:spPr>
          <a:xfrm>
            <a:off x="5884863" y="3505200"/>
            <a:ext cx="428625" cy="381000"/>
          </a:xfrm>
          <a:custGeom>
            <a:avLst/>
            <a:gdLst/>
            <a:ahLst/>
            <a:cxnLst/>
            <a:rect l="l" t="t" r="r" b="b"/>
            <a:pathLst>
              <a:path w="428625" h="381000">
                <a:moveTo>
                  <a:pt x="421630" y="207318"/>
                </a:moveTo>
                <a:cubicBezTo>
                  <a:pt x="430932" y="198016"/>
                  <a:pt x="430932" y="182910"/>
                  <a:pt x="421630" y="173608"/>
                </a:cubicBezTo>
                <a:lnTo>
                  <a:pt x="326380" y="78358"/>
                </a:lnTo>
                <a:cubicBezTo>
                  <a:pt x="317078" y="69056"/>
                  <a:pt x="301972" y="69056"/>
                  <a:pt x="292671" y="78358"/>
                </a:cubicBezTo>
                <a:cubicBezTo>
                  <a:pt x="283369" y="87660"/>
                  <a:pt x="283369" y="102766"/>
                  <a:pt x="292671" y="112068"/>
                </a:cubicBezTo>
                <a:lnTo>
                  <a:pt x="347290" y="166688"/>
                </a:lnTo>
                <a:lnTo>
                  <a:pt x="23812" y="166688"/>
                </a:lnTo>
                <a:cubicBezTo>
                  <a:pt x="10641" y="166688"/>
                  <a:pt x="0" y="177329"/>
                  <a:pt x="0" y="190500"/>
                </a:cubicBezTo>
                <a:cubicBezTo>
                  <a:pt x="0" y="203671"/>
                  <a:pt x="10641" y="214313"/>
                  <a:pt x="23812" y="214313"/>
                </a:cubicBezTo>
                <a:lnTo>
                  <a:pt x="347290" y="214313"/>
                </a:lnTo>
                <a:lnTo>
                  <a:pt x="292671" y="268932"/>
                </a:lnTo>
                <a:cubicBezTo>
                  <a:pt x="283369" y="278234"/>
                  <a:pt x="283369" y="293340"/>
                  <a:pt x="292671" y="302642"/>
                </a:cubicBezTo>
                <a:cubicBezTo>
                  <a:pt x="301972" y="311944"/>
                  <a:pt x="317078" y="311944"/>
                  <a:pt x="326380" y="302642"/>
                </a:cubicBezTo>
                <a:lnTo>
                  <a:pt x="421630" y="207392"/>
                </a:lnTo>
                <a:close/>
              </a:path>
            </a:pathLst>
          </a:custGeom>
          <a:solidFill>
            <a:srgbClr val="6052C8"/>
          </a:solidFill>
          <a:ln/>
        </p:spPr>
      </p:sp>
      <p:sp>
        <p:nvSpPr>
          <p:cNvPr id="13" name="Shape 8"/>
          <p:cNvSpPr/>
          <p:nvPr/>
        </p:nvSpPr>
        <p:spPr>
          <a:xfrm>
            <a:off x="7240984" y="2692400"/>
            <a:ext cx="2921000" cy="1320800"/>
          </a:xfrm>
          <a:custGeom>
            <a:avLst/>
            <a:gdLst/>
            <a:ahLst/>
            <a:cxnLst/>
            <a:rect l="l" t="t" r="r" b="b"/>
            <a:pathLst>
              <a:path w="2921000" h="1320800">
                <a:moveTo>
                  <a:pt x="101596" y="0"/>
                </a:moveTo>
                <a:lnTo>
                  <a:pt x="2819404" y="0"/>
                </a:lnTo>
                <a:cubicBezTo>
                  <a:pt x="2875514" y="0"/>
                  <a:pt x="2921000" y="45486"/>
                  <a:pt x="2921000" y="101596"/>
                </a:cubicBezTo>
                <a:lnTo>
                  <a:pt x="2921000" y="1219204"/>
                </a:lnTo>
                <a:cubicBezTo>
                  <a:pt x="2921000" y="1275314"/>
                  <a:pt x="2875514" y="1320800"/>
                  <a:pt x="2819404" y="1320800"/>
                </a:cubicBezTo>
                <a:lnTo>
                  <a:pt x="101596" y="1320800"/>
                </a:lnTo>
                <a:cubicBezTo>
                  <a:pt x="45486" y="1320800"/>
                  <a:pt x="0" y="1275314"/>
                  <a:pt x="0" y="1219204"/>
                </a:cubicBezTo>
                <a:lnTo>
                  <a:pt x="0" y="101596"/>
                </a:lnTo>
                <a:cubicBezTo>
                  <a:pt x="0" y="45486"/>
                  <a:pt x="45486" y="0"/>
                  <a:pt x="101596" y="0"/>
                </a:cubicBezTo>
                <a:close/>
              </a:path>
            </a:pathLst>
          </a:custGeom>
          <a:solidFill>
            <a:srgbClr val="4D5EFF">
              <a:alpha val="20000"/>
            </a:srgbClr>
          </a:solidFill>
          <a:ln/>
        </p:spPr>
      </p:sp>
      <p:sp>
        <p:nvSpPr>
          <p:cNvPr id="14" name="Text 9"/>
          <p:cNvSpPr/>
          <p:nvPr/>
        </p:nvSpPr>
        <p:spPr>
          <a:xfrm>
            <a:off x="7190184" y="2895600"/>
            <a:ext cx="30226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30000"/>
              </a:lnSpc>
              <a:buNone/>
            </a:pPr>
            <a:r>
              <a:rPr lang="en-US" sz="1800" b="1" dirty="0">
                <a:solidFill>
                  <a:srgbClr val="4D5E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Traditional BCI Failure</a:t>
            </a:r>
            <a:endParaRPr lang="en-US" sz="1600" dirty="0"/>
          </a:p>
        </p:txBody>
      </p:sp>
      <p:sp>
        <p:nvSpPr>
          <p:cNvPr id="15" name="Text 10"/>
          <p:cNvSpPr/>
          <p:nvPr/>
        </p:nvSpPr>
        <p:spPr>
          <a:xfrm>
            <a:off x="7444184" y="3302000"/>
            <a:ext cx="25146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34385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Cannot access pre-conscious thought.</a:t>
            </a:r>
            <a:endParaRPr lang="en-US" sz="1600" dirty="0"/>
          </a:p>
        </p:txBody>
      </p:sp>
      <p:sp>
        <p:nvSpPr>
          <p:cNvPr id="16" name="Shape 11"/>
          <p:cNvSpPr/>
          <p:nvPr/>
        </p:nvSpPr>
        <p:spPr>
          <a:xfrm>
            <a:off x="254000" y="4419600"/>
            <a:ext cx="5638800" cy="1066800"/>
          </a:xfrm>
          <a:custGeom>
            <a:avLst/>
            <a:gdLst/>
            <a:ahLst/>
            <a:cxnLst/>
            <a:rect l="l" t="t" r="r" b="b"/>
            <a:pathLst>
              <a:path w="5638800" h="1066800">
                <a:moveTo>
                  <a:pt x="101602" y="0"/>
                </a:moveTo>
                <a:lnTo>
                  <a:pt x="5537198" y="0"/>
                </a:lnTo>
                <a:cubicBezTo>
                  <a:pt x="5593311" y="0"/>
                  <a:pt x="5638800" y="45489"/>
                  <a:pt x="5638800" y="101602"/>
                </a:cubicBezTo>
                <a:lnTo>
                  <a:pt x="5638800" y="965198"/>
                </a:lnTo>
                <a:cubicBezTo>
                  <a:pt x="5638800" y="1021311"/>
                  <a:pt x="5593311" y="1066800"/>
                  <a:pt x="5537198" y="1066800"/>
                </a:cubicBezTo>
                <a:lnTo>
                  <a:pt x="101602" y="1066800"/>
                </a:lnTo>
                <a:cubicBezTo>
                  <a:pt x="45489" y="1066800"/>
                  <a:pt x="0" y="1021311"/>
                  <a:pt x="0" y="9651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4D5EFF">
              <a:alpha val="10196"/>
            </a:srgbClr>
          </a:solidFill>
          <a:ln/>
        </p:spPr>
      </p:sp>
      <p:sp>
        <p:nvSpPr>
          <p:cNvPr id="17" name="Text 12"/>
          <p:cNvSpPr/>
          <p:nvPr/>
        </p:nvSpPr>
        <p:spPr>
          <a:xfrm>
            <a:off x="203200" y="4622800"/>
            <a:ext cx="57404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30000"/>
              </a:lnSpc>
              <a:buNone/>
            </a:pPr>
            <a:r>
              <a:rPr lang="en-US" sz="1800" b="1" dirty="0">
                <a:solidFill>
                  <a:srgbClr val="4D5E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Pre-conscious Activity</a:t>
            </a:r>
            <a:endParaRPr lang="en-US" sz="1600" dirty="0"/>
          </a:p>
        </p:txBody>
      </p:sp>
      <p:sp>
        <p:nvSpPr>
          <p:cNvPr id="18" name="Text 13"/>
          <p:cNvSpPr/>
          <p:nvPr/>
        </p:nvSpPr>
        <p:spPr>
          <a:xfrm>
            <a:off x="203200" y="5029200"/>
            <a:ext cx="57404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34385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"spark" of thought, undetected by current tech.</a:t>
            </a:r>
            <a:endParaRPr lang="en-US" sz="1600" dirty="0"/>
          </a:p>
        </p:txBody>
      </p:sp>
      <p:sp>
        <p:nvSpPr>
          <p:cNvPr id="19" name="Shape 14"/>
          <p:cNvSpPr/>
          <p:nvPr/>
        </p:nvSpPr>
        <p:spPr>
          <a:xfrm>
            <a:off x="6299200" y="4419600"/>
            <a:ext cx="5638800" cy="1066800"/>
          </a:xfrm>
          <a:custGeom>
            <a:avLst/>
            <a:gdLst/>
            <a:ahLst/>
            <a:cxnLst/>
            <a:rect l="l" t="t" r="r" b="b"/>
            <a:pathLst>
              <a:path w="5638800" h="1066800">
                <a:moveTo>
                  <a:pt x="101602" y="0"/>
                </a:moveTo>
                <a:lnTo>
                  <a:pt x="5537198" y="0"/>
                </a:lnTo>
                <a:cubicBezTo>
                  <a:pt x="5593311" y="0"/>
                  <a:pt x="5638800" y="45489"/>
                  <a:pt x="5638800" y="101602"/>
                </a:cubicBezTo>
                <a:lnTo>
                  <a:pt x="5638800" y="965198"/>
                </a:lnTo>
                <a:cubicBezTo>
                  <a:pt x="5638800" y="1021311"/>
                  <a:pt x="5593311" y="1066800"/>
                  <a:pt x="5537198" y="1066800"/>
                </a:cubicBezTo>
                <a:lnTo>
                  <a:pt x="101602" y="1066800"/>
                </a:lnTo>
                <a:cubicBezTo>
                  <a:pt x="45489" y="1066800"/>
                  <a:pt x="0" y="1021311"/>
                  <a:pt x="0" y="9651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4D5EFF">
              <a:alpha val="10196"/>
            </a:srgbClr>
          </a:solidFill>
          <a:ln/>
        </p:spPr>
      </p:sp>
      <p:sp>
        <p:nvSpPr>
          <p:cNvPr id="20" name="Text 15"/>
          <p:cNvSpPr/>
          <p:nvPr/>
        </p:nvSpPr>
        <p:spPr>
          <a:xfrm>
            <a:off x="6248400" y="4622800"/>
            <a:ext cx="57404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30000"/>
              </a:lnSpc>
              <a:buNone/>
            </a:pPr>
            <a:r>
              <a:rPr lang="en-US" sz="1800" b="1" dirty="0">
                <a:solidFill>
                  <a:srgbClr val="4D5E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Authentic Expression</a:t>
            </a:r>
            <a:endParaRPr lang="en-US" sz="1600" dirty="0"/>
          </a:p>
        </p:txBody>
      </p:sp>
      <p:sp>
        <p:nvSpPr>
          <p:cNvPr id="21" name="Text 16"/>
          <p:cNvSpPr/>
          <p:nvPr/>
        </p:nvSpPr>
        <p:spPr>
          <a:xfrm>
            <a:off x="6248400" y="5029200"/>
            <a:ext cx="57404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34385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Lost in translation through complex interfaces.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1D31E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7:28-d2nfa018bjvh7rlj0eug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635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23545" y="3815080"/>
            <a:ext cx="5547360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3200" dirty="0">
                <a:solidFill>
                  <a:srgbClr val="1D31E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Core Innovation</a:t>
            </a:r>
            <a:endParaRPr lang="en-US" sz="1600" dirty="0"/>
          </a:p>
        </p:txBody>
      </p:sp>
      <p:pic>
        <p:nvPicPr>
          <p:cNvPr id="4" name="Image 1" descr="https://kimi-img.moonshot.cn/pub/slides/slides_tmpl/image/25-08-27-20:07:28-d2nfa018bjvh7rlj0f60.png">    </p:cNvPr>
          <p:cNvPicPr>
            <a:picLocks noChangeAspect="1"/>
          </p:cNvPicPr>
          <p:nvPr/>
        </p:nvPicPr>
        <p:blipFill>
          <a:blip r:embed="rId2">
            <a:alphaModFix amt="23000"/>
          </a:blip>
          <a:stretch>
            <a:fillRect/>
          </a:stretch>
        </p:blipFill>
        <p:spPr>
          <a:xfrm flipH="1" rot="5400000">
            <a:off x="8475980" y="2972435"/>
            <a:ext cx="1301115" cy="976630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1874550" y="1562096"/>
            <a:ext cx="2284095" cy="233553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6" name="Text 2"/>
          <p:cNvSpPr/>
          <p:nvPr/>
        </p:nvSpPr>
        <p:spPr>
          <a:xfrm>
            <a:off x="1874550" y="1562096"/>
            <a:ext cx="2284095" cy="23355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ct val="110000"/>
              </a:lnSpc>
              <a:buNone/>
            </a:pPr>
            <a:r>
              <a:rPr lang="en-US" sz="13800" dirty="0">
                <a:solidFill>
                  <a:srgbClr val="1D31E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pic>
        <p:nvPicPr>
          <p:cNvPr id="7" name="Image 2" descr="https://kimi-img.moonshot.cn/pub/slides/slides_tmpl/image/25-08-27-20:07:28-d2nfa018bjvh7rlj0f70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1385" y="1950085"/>
            <a:ext cx="4074795" cy="3778250"/>
          </a:xfrm>
          <a:prstGeom prst="rect">
            <a:avLst/>
          </a:prstGeom>
        </p:spPr>
      </p:pic>
      <p:pic>
        <p:nvPicPr>
          <p:cNvPr id="8" name="Image 3" descr="https://kimi-img.moonshot.cn/pub/slides/slides_tmpl/image/25-08-27-20:07:28-d2nfa018bjvh7rlj0eu0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76180" y="0"/>
            <a:ext cx="2116455" cy="2286000"/>
          </a:xfrm>
          <a:prstGeom prst="rect">
            <a:avLst/>
          </a:prstGeom>
        </p:spPr>
      </p:pic>
      <p:pic>
        <p:nvPicPr>
          <p:cNvPr id="9" name="Image 4" descr="https://kimi-img.moonshot.cn/pub/slides/slides_tmpl/image/25-08-27-20:07:28-d2nfa018bjvh7rlj0et0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530850"/>
            <a:ext cx="1684020" cy="1327150"/>
          </a:xfrm>
          <a:prstGeom prst="rect">
            <a:avLst/>
          </a:prstGeom>
        </p:spPr>
      </p:pic>
    </p:spTree>
  </p:cSld>
  <p:clrMapOvr>
    <a:masterClrMapping/>
  </p:clrMapOvr>
  <p:transition>
    <p:fade/>
    <p:spd val="med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3F4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7:28-d2nfa018bjvh7rlj0eug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233275" cy="6881495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8-27-20:07:28-d2nfa018bjvh7rlj0et0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30850"/>
            <a:ext cx="1684020" cy="1327150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8-27-20:07:28-d2nfa018bjvh7rlj0eu0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6180" y="0"/>
            <a:ext cx="2116455" cy="2286000"/>
          </a:xfrm>
          <a:prstGeom prst="rect">
            <a:avLst/>
          </a:prstGeom>
        </p:spPr>
      </p:pic>
      <p:sp>
        <p:nvSpPr>
          <p:cNvPr id="5" name="Shape 0"/>
          <p:cNvSpPr/>
          <p:nvPr/>
        </p:nvSpPr>
        <p:spPr>
          <a:xfrm>
            <a:off x="1003300" y="1841500"/>
            <a:ext cx="3073400" cy="3073400"/>
          </a:xfrm>
          <a:custGeom>
            <a:avLst/>
            <a:gdLst/>
            <a:ahLst/>
            <a:cxnLst/>
            <a:rect l="l" t="t" r="r" b="b"/>
            <a:pathLst>
              <a:path w="3073400" h="3073400">
                <a:moveTo>
                  <a:pt x="1536700" y="0"/>
                </a:moveTo>
                <a:lnTo>
                  <a:pt x="1536700" y="0"/>
                </a:lnTo>
                <a:cubicBezTo>
                  <a:pt x="2384828" y="0"/>
                  <a:pt x="3073400" y="688572"/>
                  <a:pt x="3073400" y="1536700"/>
                </a:cubicBezTo>
                <a:lnTo>
                  <a:pt x="3073400" y="1536700"/>
                </a:lnTo>
                <a:cubicBezTo>
                  <a:pt x="3073400" y="2384828"/>
                  <a:pt x="2384828" y="3073400"/>
                  <a:pt x="1536700" y="3073400"/>
                </a:cubicBezTo>
                <a:lnTo>
                  <a:pt x="1536700" y="3073400"/>
                </a:lnTo>
                <a:cubicBezTo>
                  <a:pt x="688572" y="3073400"/>
                  <a:pt x="0" y="2384828"/>
                  <a:pt x="0" y="1536700"/>
                </a:cubicBezTo>
                <a:lnTo>
                  <a:pt x="0" y="1536700"/>
                </a:lnTo>
                <a:cubicBezTo>
                  <a:pt x="0" y="688572"/>
                  <a:pt x="688572" y="0"/>
                  <a:pt x="1536700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50800">
            <a:solidFill>
              <a:srgbClr val="4D5EFF"/>
            </a:solidFill>
            <a:prstDash val="solid"/>
          </a:ln>
          <a:effectLst>
            <a:outerShdw sx="100000" sy="100000" kx="0" ky="0" algn="bl" rotWithShape="0" blurRad="635000" dist="317500" dir="5400000">
              <a:srgbClr val="000000">
                <a:alpha val="25098"/>
              </a:srgbClr>
            </a:outerShdw>
          </a:effectLst>
        </p:spPr>
      </p:sp>
      <p:pic>
        <p:nvPicPr>
          <p:cNvPr id="6" name="Image 3" descr="https://kimi-img.moonshot.cn/pub/slides/25-10-30-00:39:26-d4146fn37oq5hsan5fdg.jp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3300" y="1841500"/>
            <a:ext cx="4097867" cy="3073400"/>
          </a:xfrm>
          <a:prstGeom prst="roundRect">
            <a:avLst>
              <a:gd name="adj" fmla="val 50000"/>
            </a:avLst>
          </a:prstGeom>
        </p:spPr>
      </p:pic>
      <p:sp>
        <p:nvSpPr>
          <p:cNvPr id="7" name="Text 1"/>
          <p:cNvSpPr/>
          <p:nvPr/>
        </p:nvSpPr>
        <p:spPr>
          <a:xfrm>
            <a:off x="5334000" y="254000"/>
            <a:ext cx="71120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00000"/>
              </a:lnSpc>
              <a:buNone/>
            </a:pPr>
            <a:r>
              <a:rPr lang="en-US" sz="3000" b="1" dirty="0">
                <a:solidFill>
                  <a:srgbClr val="3341B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Core Innovation</a:t>
            </a:r>
            <a:endParaRPr lang="en-US" sz="1600" dirty="0"/>
          </a:p>
        </p:txBody>
      </p:sp>
      <p:sp>
        <p:nvSpPr>
          <p:cNvPr id="8" name="Text 2"/>
          <p:cNvSpPr/>
          <p:nvPr/>
        </p:nvSpPr>
        <p:spPr>
          <a:xfrm>
            <a:off x="5334000" y="762000"/>
            <a:ext cx="7112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20000"/>
              </a:lnSpc>
              <a:buNone/>
            </a:pPr>
            <a:r>
              <a:rPr lang="en-US" sz="2000" dirty="0">
                <a:solidFill>
                  <a:srgbClr val="6052C8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Pre-conscious Detection</a:t>
            </a:r>
            <a:endParaRPr lang="en-US" sz="1600" dirty="0"/>
          </a:p>
        </p:txBody>
      </p:sp>
      <p:sp>
        <p:nvSpPr>
          <p:cNvPr id="9" name="Text 3"/>
          <p:cNvSpPr/>
          <p:nvPr/>
        </p:nvSpPr>
        <p:spPr>
          <a:xfrm>
            <a:off x="5334000" y="1320800"/>
            <a:ext cx="6604000" cy="990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40000"/>
              </a:lnSpc>
              <a:buNone/>
            </a:pPr>
            <a:r>
              <a:rPr lang="en-US" sz="1600" dirty="0">
                <a:solidFill>
                  <a:srgbClr val="34385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Our system detects the neural "spark" </a:t>
            </a:r>
            <a:pPr indent="0" marL="0">
              <a:lnSpc>
                <a:spcPct val="140000"/>
              </a:lnSpc>
              <a:buNone/>
            </a:pPr>
            <a:r>
              <a:rPr lang="en-US" sz="1600" b="1" dirty="0">
                <a:solidFill>
                  <a:srgbClr val="34385E"/>
                </a:solidFill>
                <a:highlight>
                  <a:srgbClr val="4D5EFF">
                    <a:alpha val="20000"/>
                  </a:srgbClr>
                </a:highlight>
                <a:latin typeface="MiSans" pitchFamily="34" charset="0"/>
                <a:ea typeface="MiSans" pitchFamily="34" charset="-122"/>
                <a:cs typeface="MiSans" pitchFamily="34" charset="-120"/>
              </a:rPr>
              <a:t>200-300ms </a:t>
            </a:r>
            <a:pPr indent="0" marL="0">
              <a:lnSpc>
                <a:spcPct val="140000"/>
              </a:lnSpc>
              <a:buNone/>
            </a:pPr>
            <a:r>
              <a:rPr lang="en-US" sz="1600" dirty="0">
                <a:solidFill>
                  <a:srgbClr val="34385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before a thought fully forms. This bypasses the need for conscious intent, making communication possible for those previously unreachable.</a:t>
            </a:r>
            <a:endParaRPr lang="en-US" sz="1600" dirty="0"/>
          </a:p>
        </p:txBody>
      </p:sp>
      <p:sp>
        <p:nvSpPr>
          <p:cNvPr id="10" name="Shape 4"/>
          <p:cNvSpPr/>
          <p:nvPr/>
        </p:nvSpPr>
        <p:spPr>
          <a:xfrm>
            <a:off x="5500045" y="2731960"/>
            <a:ext cx="200025" cy="177800"/>
          </a:xfrm>
          <a:custGeom>
            <a:avLst/>
            <a:gdLst/>
            <a:ahLst/>
            <a:cxnLst/>
            <a:rect l="l" t="t" r="r" b="b"/>
            <a:pathLst>
              <a:path w="200025" h="177800">
                <a:moveTo>
                  <a:pt x="100013" y="11112"/>
                </a:moveTo>
                <a:cubicBezTo>
                  <a:pt x="71953" y="11112"/>
                  <a:pt x="49485" y="23892"/>
                  <a:pt x="33129" y="39102"/>
                </a:cubicBezTo>
                <a:cubicBezTo>
                  <a:pt x="16877" y="54208"/>
                  <a:pt x="6008" y="72231"/>
                  <a:pt x="833" y="84629"/>
                </a:cubicBezTo>
                <a:cubicBezTo>
                  <a:pt x="-313" y="87372"/>
                  <a:pt x="-313" y="90428"/>
                  <a:pt x="833" y="93171"/>
                </a:cubicBezTo>
                <a:cubicBezTo>
                  <a:pt x="6008" y="105569"/>
                  <a:pt x="16877" y="123627"/>
                  <a:pt x="33129" y="138698"/>
                </a:cubicBezTo>
                <a:cubicBezTo>
                  <a:pt x="49485" y="153873"/>
                  <a:pt x="71953" y="166688"/>
                  <a:pt x="100013" y="166688"/>
                </a:cubicBezTo>
                <a:cubicBezTo>
                  <a:pt x="128072" y="166688"/>
                  <a:pt x="150540" y="153908"/>
                  <a:pt x="166896" y="138698"/>
                </a:cubicBezTo>
                <a:cubicBezTo>
                  <a:pt x="183148" y="123592"/>
                  <a:pt x="194017" y="105569"/>
                  <a:pt x="199192" y="93171"/>
                </a:cubicBezTo>
                <a:cubicBezTo>
                  <a:pt x="200338" y="90428"/>
                  <a:pt x="200338" y="87372"/>
                  <a:pt x="199192" y="84629"/>
                </a:cubicBezTo>
                <a:cubicBezTo>
                  <a:pt x="194017" y="72231"/>
                  <a:pt x="183148" y="54173"/>
                  <a:pt x="166896" y="39102"/>
                </a:cubicBezTo>
                <a:cubicBezTo>
                  <a:pt x="150540" y="23927"/>
                  <a:pt x="128072" y="11112"/>
                  <a:pt x="100013" y="11112"/>
                </a:cubicBezTo>
                <a:close/>
                <a:moveTo>
                  <a:pt x="50006" y="88900"/>
                </a:moveTo>
                <a:cubicBezTo>
                  <a:pt x="50006" y="61301"/>
                  <a:pt x="72413" y="38894"/>
                  <a:pt x="100013" y="38894"/>
                </a:cubicBezTo>
                <a:cubicBezTo>
                  <a:pt x="127612" y="38894"/>
                  <a:pt x="150019" y="61301"/>
                  <a:pt x="150019" y="88900"/>
                </a:cubicBezTo>
                <a:cubicBezTo>
                  <a:pt x="150019" y="116499"/>
                  <a:pt x="127612" y="138906"/>
                  <a:pt x="100013" y="138906"/>
                </a:cubicBezTo>
                <a:cubicBezTo>
                  <a:pt x="72413" y="138906"/>
                  <a:pt x="50006" y="116499"/>
                  <a:pt x="50006" y="88900"/>
                </a:cubicBezTo>
                <a:close/>
                <a:moveTo>
                  <a:pt x="100013" y="66675"/>
                </a:moveTo>
                <a:cubicBezTo>
                  <a:pt x="100013" y="78933"/>
                  <a:pt x="90046" y="88900"/>
                  <a:pt x="77788" y="88900"/>
                </a:cubicBezTo>
                <a:cubicBezTo>
                  <a:pt x="73794" y="88900"/>
                  <a:pt x="70043" y="87858"/>
                  <a:pt x="66779" y="85983"/>
                </a:cubicBezTo>
                <a:cubicBezTo>
                  <a:pt x="66432" y="89768"/>
                  <a:pt x="66744" y="93658"/>
                  <a:pt x="67786" y="97512"/>
                </a:cubicBezTo>
                <a:cubicBezTo>
                  <a:pt x="72544" y="115292"/>
                  <a:pt x="90845" y="125849"/>
                  <a:pt x="108625" y="121092"/>
                </a:cubicBezTo>
                <a:cubicBezTo>
                  <a:pt x="126405" y="116334"/>
                  <a:pt x="136962" y="98033"/>
                  <a:pt x="132204" y="80253"/>
                </a:cubicBezTo>
                <a:cubicBezTo>
                  <a:pt x="127967" y="64383"/>
                  <a:pt x="112931" y="54278"/>
                  <a:pt x="97095" y="55667"/>
                </a:cubicBezTo>
                <a:cubicBezTo>
                  <a:pt x="98936" y="58896"/>
                  <a:pt x="100013" y="62647"/>
                  <a:pt x="100013" y="66675"/>
                </a:cubicBezTo>
                <a:close/>
              </a:path>
            </a:pathLst>
          </a:custGeom>
          <a:solidFill>
            <a:srgbClr val="4D5EFF"/>
          </a:solidFill>
          <a:ln/>
        </p:spPr>
      </p:sp>
      <p:sp>
        <p:nvSpPr>
          <p:cNvPr id="11" name="Text 5"/>
          <p:cNvSpPr/>
          <p:nvPr/>
        </p:nvSpPr>
        <p:spPr>
          <a:xfrm>
            <a:off x="5867312" y="2731960"/>
            <a:ext cx="31623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20000"/>
              </a:lnSpc>
              <a:buNone/>
            </a:pPr>
            <a:r>
              <a:rPr lang="en-US" sz="1400" b="1" dirty="0">
                <a:solidFill>
                  <a:srgbClr val="34385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Visual (eze):</a:t>
            </a:r>
            <a:pPr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34385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Monitors image formation.</a:t>
            </a:r>
            <a:endParaRPr lang="en-US" sz="1600" dirty="0"/>
          </a:p>
        </p:txBody>
      </p:sp>
      <p:sp>
        <p:nvSpPr>
          <p:cNvPr id="12" name="Shape 6"/>
          <p:cNvSpPr/>
          <p:nvPr/>
        </p:nvSpPr>
        <p:spPr>
          <a:xfrm>
            <a:off x="5500045" y="3618175"/>
            <a:ext cx="177800" cy="177800"/>
          </a:xfrm>
          <a:custGeom>
            <a:avLst/>
            <a:gdLst/>
            <a:ahLst/>
            <a:cxnLst/>
            <a:rect l="l" t="t" r="r" b="b"/>
            <a:pathLst>
              <a:path w="177800" h="177800">
                <a:moveTo>
                  <a:pt x="88900" y="49069"/>
                </a:moveTo>
                <a:lnTo>
                  <a:pt x="88900" y="156478"/>
                </a:lnTo>
                <a:lnTo>
                  <a:pt x="89074" y="156408"/>
                </a:lnTo>
                <a:cubicBezTo>
                  <a:pt x="108034" y="148526"/>
                  <a:pt x="128384" y="144463"/>
                  <a:pt x="148908" y="144463"/>
                </a:cubicBezTo>
                <a:lnTo>
                  <a:pt x="155575" y="144463"/>
                </a:lnTo>
                <a:lnTo>
                  <a:pt x="155575" y="33337"/>
                </a:lnTo>
                <a:lnTo>
                  <a:pt x="148908" y="33337"/>
                </a:lnTo>
                <a:cubicBezTo>
                  <a:pt x="134253" y="33337"/>
                  <a:pt x="119702" y="36255"/>
                  <a:pt x="106159" y="41880"/>
                </a:cubicBezTo>
                <a:cubicBezTo>
                  <a:pt x="100325" y="44311"/>
                  <a:pt x="94560" y="46707"/>
                  <a:pt x="88900" y="49069"/>
                </a:cubicBezTo>
                <a:close/>
                <a:moveTo>
                  <a:pt x="80184" y="21357"/>
                </a:moveTo>
                <a:lnTo>
                  <a:pt x="88900" y="25003"/>
                </a:lnTo>
                <a:lnTo>
                  <a:pt x="97616" y="21357"/>
                </a:lnTo>
                <a:cubicBezTo>
                  <a:pt x="113868" y="14585"/>
                  <a:pt x="131301" y="11112"/>
                  <a:pt x="148908" y="11112"/>
                </a:cubicBezTo>
                <a:lnTo>
                  <a:pt x="161131" y="11112"/>
                </a:lnTo>
                <a:cubicBezTo>
                  <a:pt x="170334" y="11112"/>
                  <a:pt x="177800" y="18579"/>
                  <a:pt x="177800" y="27781"/>
                </a:cubicBezTo>
                <a:lnTo>
                  <a:pt x="177800" y="150019"/>
                </a:lnTo>
                <a:cubicBezTo>
                  <a:pt x="177800" y="159221"/>
                  <a:pt x="170334" y="166688"/>
                  <a:pt x="161131" y="166688"/>
                </a:cubicBezTo>
                <a:lnTo>
                  <a:pt x="148908" y="166688"/>
                </a:lnTo>
                <a:cubicBezTo>
                  <a:pt x="131301" y="166688"/>
                  <a:pt x="113868" y="170160"/>
                  <a:pt x="97616" y="176932"/>
                </a:cubicBezTo>
                <a:lnTo>
                  <a:pt x="93171" y="178772"/>
                </a:lnTo>
                <a:cubicBezTo>
                  <a:pt x="90428" y="179918"/>
                  <a:pt x="87372" y="179918"/>
                  <a:pt x="84629" y="178772"/>
                </a:cubicBezTo>
                <a:lnTo>
                  <a:pt x="80184" y="176932"/>
                </a:lnTo>
                <a:cubicBezTo>
                  <a:pt x="63932" y="170160"/>
                  <a:pt x="46499" y="166688"/>
                  <a:pt x="28893" y="166688"/>
                </a:cubicBezTo>
                <a:lnTo>
                  <a:pt x="16669" y="166688"/>
                </a:lnTo>
                <a:cubicBezTo>
                  <a:pt x="7466" y="166688"/>
                  <a:pt x="0" y="159221"/>
                  <a:pt x="0" y="150019"/>
                </a:cubicBezTo>
                <a:lnTo>
                  <a:pt x="0" y="27781"/>
                </a:lnTo>
                <a:cubicBezTo>
                  <a:pt x="0" y="18579"/>
                  <a:pt x="7466" y="11112"/>
                  <a:pt x="16669" y="11112"/>
                </a:cubicBezTo>
                <a:lnTo>
                  <a:pt x="28893" y="11112"/>
                </a:lnTo>
                <a:cubicBezTo>
                  <a:pt x="46499" y="11112"/>
                  <a:pt x="63932" y="14585"/>
                  <a:pt x="80184" y="21357"/>
                </a:cubicBezTo>
                <a:close/>
              </a:path>
            </a:pathLst>
          </a:custGeom>
          <a:solidFill>
            <a:srgbClr val="4D5EFF"/>
          </a:solidFill>
          <a:ln/>
        </p:spPr>
      </p:sp>
      <p:sp>
        <p:nvSpPr>
          <p:cNvPr id="13" name="Text 7"/>
          <p:cNvSpPr/>
          <p:nvPr/>
        </p:nvSpPr>
        <p:spPr>
          <a:xfrm>
            <a:off x="5867312" y="3618175"/>
            <a:ext cx="39370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20000"/>
              </a:lnSpc>
              <a:buNone/>
            </a:pPr>
            <a:r>
              <a:rPr lang="en-US" sz="1400" b="1" dirty="0">
                <a:solidFill>
                  <a:srgbClr val="34385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Knowledge (uche):</a:t>
            </a:r>
            <a:pPr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34385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Captures internal monologue.</a:t>
            </a:r>
            <a:endParaRPr lang="en-US" sz="1600" dirty="0"/>
          </a:p>
        </p:txBody>
      </p:sp>
      <p:sp>
        <p:nvSpPr>
          <p:cNvPr id="14" name="Shape 8"/>
          <p:cNvSpPr/>
          <p:nvPr/>
        </p:nvSpPr>
        <p:spPr>
          <a:xfrm>
            <a:off x="5500045" y="4396312"/>
            <a:ext cx="177800" cy="177800"/>
          </a:xfrm>
          <a:custGeom>
            <a:avLst/>
            <a:gdLst/>
            <a:ahLst/>
            <a:cxnLst/>
            <a:rect l="l" t="t" r="r" b="b"/>
            <a:pathLst>
              <a:path w="177800" h="177800">
                <a:moveTo>
                  <a:pt x="100013" y="11112"/>
                </a:moveTo>
                <a:cubicBezTo>
                  <a:pt x="100013" y="4966"/>
                  <a:pt x="95047" y="0"/>
                  <a:pt x="88900" y="0"/>
                </a:cubicBezTo>
                <a:cubicBezTo>
                  <a:pt x="82753" y="0"/>
                  <a:pt x="77788" y="4966"/>
                  <a:pt x="77788" y="11112"/>
                </a:cubicBezTo>
                <a:lnTo>
                  <a:pt x="77788" y="83344"/>
                </a:lnTo>
                <a:cubicBezTo>
                  <a:pt x="77788" y="86400"/>
                  <a:pt x="75287" y="88900"/>
                  <a:pt x="72231" y="88900"/>
                </a:cubicBezTo>
                <a:cubicBezTo>
                  <a:pt x="69175" y="88900"/>
                  <a:pt x="66675" y="86400"/>
                  <a:pt x="66675" y="83344"/>
                </a:cubicBezTo>
                <a:lnTo>
                  <a:pt x="66675" y="22225"/>
                </a:lnTo>
                <a:cubicBezTo>
                  <a:pt x="66675" y="16078"/>
                  <a:pt x="61709" y="11112"/>
                  <a:pt x="55563" y="11112"/>
                </a:cubicBezTo>
                <a:cubicBezTo>
                  <a:pt x="49416" y="11112"/>
                  <a:pt x="44450" y="16078"/>
                  <a:pt x="44450" y="22225"/>
                </a:cubicBezTo>
                <a:lnTo>
                  <a:pt x="44450" y="116681"/>
                </a:lnTo>
                <a:cubicBezTo>
                  <a:pt x="44450" y="117202"/>
                  <a:pt x="44450" y="117758"/>
                  <a:pt x="44485" y="118279"/>
                </a:cubicBezTo>
                <a:lnTo>
                  <a:pt x="23475" y="98276"/>
                </a:lnTo>
                <a:cubicBezTo>
                  <a:pt x="17919" y="92998"/>
                  <a:pt x="9133" y="93206"/>
                  <a:pt x="3820" y="98762"/>
                </a:cubicBezTo>
                <a:cubicBezTo>
                  <a:pt x="-1493" y="104319"/>
                  <a:pt x="-1250" y="113104"/>
                  <a:pt x="4306" y="118418"/>
                </a:cubicBezTo>
                <a:lnTo>
                  <a:pt x="43339" y="155575"/>
                </a:lnTo>
                <a:cubicBezTo>
                  <a:pt x="58306" y="169848"/>
                  <a:pt x="78204" y="177800"/>
                  <a:pt x="98901" y="177800"/>
                </a:cubicBezTo>
                <a:lnTo>
                  <a:pt x="105569" y="177800"/>
                </a:lnTo>
                <a:cubicBezTo>
                  <a:pt x="139323" y="177800"/>
                  <a:pt x="166688" y="150435"/>
                  <a:pt x="166688" y="116681"/>
                </a:cubicBezTo>
                <a:lnTo>
                  <a:pt x="166688" y="44450"/>
                </a:lnTo>
                <a:cubicBezTo>
                  <a:pt x="166688" y="38303"/>
                  <a:pt x="161722" y="33337"/>
                  <a:pt x="155575" y="33337"/>
                </a:cubicBezTo>
                <a:cubicBezTo>
                  <a:pt x="149428" y="33337"/>
                  <a:pt x="144463" y="38303"/>
                  <a:pt x="144463" y="44450"/>
                </a:cubicBezTo>
                <a:lnTo>
                  <a:pt x="144463" y="83344"/>
                </a:lnTo>
                <a:cubicBezTo>
                  <a:pt x="144463" y="86400"/>
                  <a:pt x="141962" y="88900"/>
                  <a:pt x="138906" y="88900"/>
                </a:cubicBezTo>
                <a:cubicBezTo>
                  <a:pt x="135850" y="88900"/>
                  <a:pt x="133350" y="86400"/>
                  <a:pt x="133350" y="83344"/>
                </a:cubicBezTo>
                <a:lnTo>
                  <a:pt x="133350" y="22225"/>
                </a:lnTo>
                <a:cubicBezTo>
                  <a:pt x="133350" y="16078"/>
                  <a:pt x="128384" y="11112"/>
                  <a:pt x="122238" y="11112"/>
                </a:cubicBezTo>
                <a:cubicBezTo>
                  <a:pt x="116091" y="11112"/>
                  <a:pt x="111125" y="16078"/>
                  <a:pt x="111125" y="22225"/>
                </a:cubicBezTo>
                <a:lnTo>
                  <a:pt x="111125" y="83344"/>
                </a:lnTo>
                <a:cubicBezTo>
                  <a:pt x="111125" y="86400"/>
                  <a:pt x="108625" y="88900"/>
                  <a:pt x="105569" y="88900"/>
                </a:cubicBezTo>
                <a:cubicBezTo>
                  <a:pt x="102513" y="88900"/>
                  <a:pt x="100013" y="86400"/>
                  <a:pt x="100013" y="83344"/>
                </a:cubicBezTo>
                <a:lnTo>
                  <a:pt x="100013" y="11112"/>
                </a:lnTo>
                <a:close/>
              </a:path>
            </a:pathLst>
          </a:custGeom>
          <a:solidFill>
            <a:srgbClr val="4D5EFF"/>
          </a:solidFill>
          <a:ln/>
        </p:spPr>
      </p:sp>
      <p:sp>
        <p:nvSpPr>
          <p:cNvPr id="15" name="Text 9"/>
          <p:cNvSpPr/>
          <p:nvPr/>
        </p:nvSpPr>
        <p:spPr>
          <a:xfrm>
            <a:off x="6116638" y="4485212"/>
            <a:ext cx="34925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20000"/>
              </a:lnSpc>
              <a:buNone/>
            </a:pPr>
            <a:r>
              <a:rPr lang="en-US" sz="1400" b="1" dirty="0">
                <a:solidFill>
                  <a:srgbClr val="34385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Action Intent:</a:t>
            </a:r>
            <a:pPr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34385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Detects pre-motor activation.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39</Slides>
  <Notes>39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</vt:vector>
  </TitlesOfParts>
  <Company>Moonshot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OBINexus BCI: Neurodivergent Communication Revolution</dc:title>
  <dc:subject>OBINexus BCI: Neurodivergent Communication Revolution</dc:subject>
  <dc:creator>Kimi</dc:creator>
  <cp:lastModifiedBy>Kimi</cp:lastModifiedBy>
  <cp:revision>1</cp:revision>
  <dcterms:created xsi:type="dcterms:W3CDTF">2025-10-29T16:47:48Z</dcterms:created>
  <dcterms:modified xsi:type="dcterms:W3CDTF">2025-10-29T16:47:48Z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4" name="AIGC">
    <vt:lpwstr>{"Label":"OBINexus BCI: Neurodivergent Communication Revolution","ContentProducer":"001191110108MACG2KBH8F10000","ProduceID":"d413p25nfo2phc8ubql0","ReservedCode1":"","ContentPropagator":"001191110108MACG2KBH8F20000","PropagateID":"d413p25nfo2phc8ubql0","ReservedCode2":""}</vt:lpwstr>
  </property>
</Properties>
</file>